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87" r:id="rId2"/>
    <p:sldId id="405" r:id="rId3"/>
    <p:sldId id="478" r:id="rId4"/>
    <p:sldId id="493" r:id="rId5"/>
    <p:sldId id="479" r:id="rId6"/>
    <p:sldId id="501" r:id="rId7"/>
    <p:sldId id="502" r:id="rId8"/>
    <p:sldId id="483" r:id="rId9"/>
    <p:sldId id="487" r:id="rId10"/>
    <p:sldId id="496" r:id="rId11"/>
    <p:sldId id="488" r:id="rId12"/>
    <p:sldId id="495" r:id="rId13"/>
    <p:sldId id="504" r:id="rId14"/>
    <p:sldId id="491" r:id="rId15"/>
    <p:sldId id="498" r:id="rId16"/>
    <p:sldId id="503" r:id="rId17"/>
    <p:sldId id="490" r:id="rId18"/>
    <p:sldId id="499" r:id="rId19"/>
    <p:sldId id="500" r:id="rId20"/>
    <p:sldId id="505" r:id="rId21"/>
  </p:sldIdLst>
  <p:sldSz cx="9144000" cy="6858000" type="screen4x3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hiddenSlides="1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6395" autoAdjust="0"/>
  </p:normalViewPr>
  <p:slideViewPr>
    <p:cSldViewPr snapToObjects="1">
      <p:cViewPr>
        <p:scale>
          <a:sx n="80" d="100"/>
          <a:sy n="80" d="100"/>
        </p:scale>
        <p:origin x="2298" y="6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89374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89374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DFFB5A7B-F2A8-4030-AF02-34E13EACBC40}" type="datetimeFigureOut">
              <a:rPr lang="hr-HR" smtClean="0"/>
              <a:t>17.5.2023.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1219200"/>
            <a:ext cx="4386262" cy="3290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5" rIns="91010" bIns="45505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66909" y="4693921"/>
            <a:ext cx="5335270" cy="3840480"/>
          </a:xfrm>
          <a:prstGeom prst="rect">
            <a:avLst/>
          </a:prstGeom>
        </p:spPr>
        <p:txBody>
          <a:bodyPr vert="horz" lIns="91010" tIns="45505" rIns="91010" bIns="45505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2" y="9264230"/>
            <a:ext cx="2889938" cy="489372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777608" y="9264230"/>
            <a:ext cx="2889938" cy="489372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3DE872EC-FBC4-4634-8D0E-D0855F93C1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3133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872EC-FBC4-4634-8D0E-D0855F93C165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5432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1C01-5C68-4F13-8656-61725B8CC95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953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1C01-5C68-4F13-8656-61725B8CC95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50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1C01-5C68-4F13-8656-61725B8CC95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5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206750" y="504825"/>
            <a:ext cx="3360738" cy="252095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Clr>
                <a:schemeClr val="dk1"/>
              </a:buClr>
              <a:buSzPts val="1400"/>
              <a:buFont typeface="+mj-lt"/>
              <a:buNone/>
            </a:pPr>
            <a:endParaRPr lang="hr-HR" sz="1100" b="1" dirty="0" smtClean="0">
              <a:solidFill>
                <a:schemeClr val="dk1"/>
              </a:solidFill>
              <a:latin typeface="Fira Sans Extra Condensed" panose="020B0604020202020204" charset="0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741703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1C01-5C68-4F13-8656-61725B8CC95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146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1C01-5C68-4F13-8656-61725B8CC95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129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1C01-5C68-4F13-8656-61725B8CC95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617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1C01-5C68-4F13-8656-61725B8CC95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316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1C01-5C68-4F13-8656-61725B8CC95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311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872EC-FBC4-4634-8D0E-D0855F93C165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0366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872EC-FBC4-4634-8D0E-D0855F93C165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5550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1C01-5C68-4F13-8656-61725B8CC95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78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872EC-FBC4-4634-8D0E-D0855F93C165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225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82906-B5E0-4025-96E2-7AED3932A31B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0256-5BF1-4420-9CD2-42307667CFFC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8BEE0-ADB8-4CD7-A7B9-A03F317FD967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457200" y="548633"/>
            <a:ext cx="8229600" cy="49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457200" y="1663933"/>
            <a:ext cx="8229600" cy="40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386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2BF-D686-4928-8C98-EA756E5A2C8D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32DE-5E69-4CE7-90DC-FEDA82F0C4A6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B2D2-3162-44E2-B59C-62D113BE905D}" type="datetime1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9234-0F7C-4E08-B641-F8B50CEF3132}" type="datetime1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23EB-77A1-47ED-A1F3-1F7B8830EBA4}" type="datetime1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88436-A6FB-4415-87B9-64AF1DC61A2C}" type="datetime1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/>
              <a:t>Click to edit Master text styles</a:t>
            </a:r>
          </a:p>
          <a:p>
            <a:pPr lvl="1"/>
            <a:r>
              <a:rPr lang="ta-IN"/>
              <a:t>Second level</a:t>
            </a:r>
          </a:p>
          <a:p>
            <a:pPr lvl="2"/>
            <a:r>
              <a:rPr lang="ta-IN"/>
              <a:t>Third level</a:t>
            </a:r>
          </a:p>
          <a:p>
            <a:pPr lvl="3"/>
            <a:r>
              <a:rPr lang="ta-IN"/>
              <a:t>Fourth level</a:t>
            </a:r>
          </a:p>
          <a:p>
            <a:pPr lvl="4"/>
            <a:r>
              <a:rPr lang="ta-I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7B5-627A-42D6-B18A-72CE71799781}" type="datetime1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8DA7-D31E-4319-9BDD-0C7F495148BD}" type="datetime1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E5E2-201A-47C6-A69E-E03B44FD53C6}" type="datetime1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visnja.grgasovic@mingor.hr" TargetMode="Externa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s://mzoe.gov.h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68234" y="2266697"/>
            <a:ext cx="8014064" cy="3034511"/>
          </a:xfrm>
        </p:spPr>
        <p:txBody>
          <a:bodyPr>
            <a:normAutofit/>
          </a:bodyPr>
          <a:lstStyle/>
          <a:p>
            <a:pPr algn="ctr"/>
            <a:r>
              <a:rPr lang="hr-HR" sz="3600" dirty="0" smtClean="0">
                <a:latin typeface="+mn-lt"/>
                <a:cs typeface="Times New Roman" panose="02020603050405020304" pitchFamily="18" charset="0"/>
              </a:rPr>
              <a:t>NECP</a:t>
            </a:r>
            <a:br>
              <a:rPr lang="hr-HR" sz="3600" dirty="0" smtClean="0">
                <a:latin typeface="+mn-lt"/>
                <a:cs typeface="Times New Roman" panose="02020603050405020304" pitchFamily="18" charset="0"/>
              </a:rPr>
            </a:br>
            <a:r>
              <a:rPr lang="hr-HR" sz="3600" dirty="0" smtClean="0">
                <a:latin typeface="+mn-lt"/>
                <a:cs typeface="Times New Roman" panose="02020603050405020304" pitchFamily="18" charset="0"/>
              </a:rPr>
              <a:t>NOVE OBVEZE</a:t>
            </a:r>
            <a:br>
              <a:rPr lang="hr-HR" sz="3600" dirty="0" smtClean="0">
                <a:latin typeface="+mn-lt"/>
                <a:cs typeface="Times New Roman" panose="02020603050405020304" pitchFamily="18" charset="0"/>
              </a:rPr>
            </a:br>
            <a:r>
              <a:rPr lang="hr-HR" sz="3600" dirty="0" smtClean="0">
                <a:latin typeface="+mn-lt"/>
                <a:cs typeface="Times New Roman" panose="02020603050405020304" pitchFamily="18" charset="0"/>
              </a:rPr>
              <a:t/>
            </a:r>
            <a:br>
              <a:rPr lang="hr-HR" sz="3600" dirty="0" smtClean="0">
                <a:latin typeface="+mn-lt"/>
                <a:cs typeface="Times New Roman" panose="02020603050405020304" pitchFamily="18" charset="0"/>
              </a:rPr>
            </a:br>
            <a:endParaRPr lang="en-GB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5B7F427-6164-4CF3-9903-55130164E3CA}"/>
              </a:ext>
            </a:extLst>
          </p:cNvPr>
          <p:cNvSpPr txBox="1">
            <a:spLocks/>
          </p:cNvSpPr>
          <p:nvPr/>
        </p:nvSpPr>
        <p:spPr>
          <a:xfrm>
            <a:off x="5508104" y="143538"/>
            <a:ext cx="3384376" cy="846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11344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1073518"/>
            <a:ext cx="7888932" cy="5184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>
                <a:latin typeface="+mj-lt"/>
                <a:cs typeface="Times New Roman" panose="02020603050405020304" pitchFamily="18" charset="0"/>
              </a:rPr>
              <a:t>Revizija </a:t>
            </a:r>
            <a:r>
              <a:rPr lang="hr-HR" sz="2400" b="1" dirty="0">
                <a:latin typeface="+mj-lt"/>
                <a:cs typeface="Times New Roman" panose="02020603050405020304" pitchFamily="18" charset="0"/>
              </a:rPr>
              <a:t>sustava EU za trgovanje emisijama (EU ETS)</a:t>
            </a:r>
          </a:p>
          <a:p>
            <a:pPr>
              <a:buFontTx/>
              <a:buChar char="-"/>
            </a:pPr>
            <a:r>
              <a:rPr lang="hr-H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smanjenje emisija za </a:t>
            </a: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62% 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u odnosu na razine iz 2005</a:t>
            </a: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. za postrojenja</a:t>
            </a:r>
          </a:p>
          <a:p>
            <a:pPr>
              <a:buFontTx/>
              <a:buChar char="-"/>
            </a:pPr>
            <a:r>
              <a:rPr lang="hr-HR" sz="2200" dirty="0">
                <a:latin typeface="+mj-lt"/>
                <a:cs typeface="Times New Roman" panose="02020603050405020304" pitchFamily="18" charset="0"/>
              </a:rPr>
              <a:t> smanjenje ukupne količine emisijskih jedinica, što će rezultirati povećanjem cijene jedinica na tržištu </a:t>
            </a:r>
            <a:r>
              <a:rPr lang="hr-HR" sz="2200" dirty="0">
                <a:latin typeface="+mj-lt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 prosječna cijena u 2022. je bila 80,10 eura (na dan 17.03. 2023.: 83,25 eura)</a:t>
            </a:r>
          </a:p>
          <a:p>
            <a:pPr>
              <a:buFontTx/>
              <a:buChar char="-"/>
            </a:pP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za avionski prijevoz, smanjenje besplatne dodjele emisijskih jedinica 2024. i 2025. 100% dražbe u 2026.</a:t>
            </a:r>
            <a:endParaRPr lang="hr-HR" sz="2200" dirty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200" dirty="0">
                <a:latin typeface="+mj-lt"/>
                <a:cs typeface="Times New Roman" panose="02020603050405020304" pitchFamily="18" charset="0"/>
              </a:rPr>
              <a:t> uključenje pomorskog prometa u EU ETS </a:t>
            </a:r>
            <a:endParaRPr lang="hr-HR" sz="2200" dirty="0" smtClean="0">
              <a:latin typeface="+mj-lt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2024. 40%, 2025. 70%, 2026 100%</a:t>
            </a:r>
          </a:p>
          <a:p>
            <a:pPr>
              <a:buFontTx/>
              <a:buChar char="-"/>
            </a:pP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uključenje </a:t>
            </a: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zgradarstva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,</a:t>
            </a: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cestovnog </a:t>
            </a: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prometa i male industrije 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u poseban EU </a:t>
            </a: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ETS od 2027., 30% više jedinica na tržištu</a:t>
            </a:r>
          </a:p>
          <a:p>
            <a:pPr marL="0" indent="0">
              <a:buNone/>
            </a:pPr>
            <a:endParaRPr lang="hr-HR" sz="1800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hr-HR" sz="18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8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10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4" y="1026934"/>
            <a:ext cx="9144000" cy="132891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0" name="Pravokutnik 9"/>
          <p:cNvSpPr/>
          <p:nvPr/>
        </p:nvSpPr>
        <p:spPr>
          <a:xfrm>
            <a:off x="4622278" y="259055"/>
            <a:ext cx="2235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„</a:t>
            </a:r>
            <a:r>
              <a:rPr lang="en-GB" sz="2400" b="1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Spremni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 za 55</a:t>
            </a:r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”</a:t>
            </a:r>
            <a:endParaRPr lang="en-GB" sz="24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9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3568" y="1412776"/>
            <a:ext cx="7888932" cy="5184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>
                <a:cs typeface="Times New Roman" panose="02020603050405020304" pitchFamily="18" charset="0"/>
              </a:rPr>
              <a:t>Socijalni </a:t>
            </a:r>
            <a:r>
              <a:rPr lang="hr-HR" sz="2400" b="1" dirty="0">
                <a:cs typeface="Times New Roman" panose="02020603050405020304" pitchFamily="18" charset="0"/>
              </a:rPr>
              <a:t>fond za klimatsku politiku</a:t>
            </a:r>
          </a:p>
          <a:p>
            <a:pPr>
              <a:buFontTx/>
              <a:buChar char="-"/>
            </a:pPr>
            <a:r>
              <a:rPr lang="hr-HR" sz="2200" dirty="0">
                <a:cs typeface="Times New Roman" panose="02020603050405020304" pitchFamily="18" charset="0"/>
              </a:rPr>
              <a:t> ublažavanje utjecaja na ranjive društvene skupine uslijed uključivanja zgradarstva i cestovnog prijevoza u sustav trgovanja emisijskim jedinicama</a:t>
            </a:r>
          </a:p>
          <a:p>
            <a:pPr>
              <a:buFontTx/>
              <a:buChar char="-"/>
            </a:pPr>
            <a:r>
              <a:rPr lang="hr-HR" sz="2200" dirty="0">
                <a:cs typeface="Times New Roman" panose="02020603050405020304" pitchFamily="18" charset="0"/>
              </a:rPr>
              <a:t> za RH sredstva u periodu 2025. - 2032.: 1.4 milijarde EUR</a:t>
            </a:r>
          </a:p>
          <a:p>
            <a:pPr>
              <a:buFontTx/>
              <a:buChar char="-"/>
            </a:pPr>
            <a:r>
              <a:rPr lang="hr-HR" sz="2200" dirty="0">
                <a:cs typeface="Times New Roman" panose="02020603050405020304" pitchFamily="18" charset="0"/>
              </a:rPr>
              <a:t> za period 2025. - 2027.: 460 milijuna EUR</a:t>
            </a:r>
          </a:p>
          <a:p>
            <a:pPr>
              <a:buFontTx/>
              <a:buChar char="-"/>
            </a:pPr>
            <a:r>
              <a:rPr lang="hr-HR" sz="2200" dirty="0">
                <a:cs typeface="Times New Roman" panose="02020603050405020304" pitchFamily="18" charset="0"/>
              </a:rPr>
              <a:t> za period 2028. - 2032.: 943 milijuna </a:t>
            </a:r>
            <a:r>
              <a:rPr lang="hr-HR" sz="2200" dirty="0" smtClean="0">
                <a:cs typeface="Times New Roman" panose="02020603050405020304" pitchFamily="18" charset="0"/>
              </a:rPr>
              <a:t>EUR</a:t>
            </a:r>
          </a:p>
          <a:p>
            <a:pPr>
              <a:buFontTx/>
              <a:buChar char="-"/>
            </a:pPr>
            <a:endParaRPr lang="hr-HR" sz="1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400" b="1" dirty="0">
                <a:cs typeface="Times New Roman" panose="02020603050405020304" pitchFamily="18" charset="0"/>
              </a:rPr>
              <a:t>Mehanizam za prilagodbu ugljika na granicama (CBAM) </a:t>
            </a:r>
          </a:p>
          <a:p>
            <a:pPr>
              <a:buFontTx/>
              <a:buChar char="-"/>
            </a:pPr>
            <a:r>
              <a:rPr lang="hr-HR" sz="2200" dirty="0" smtClean="0">
                <a:cs typeface="Times New Roman" panose="02020603050405020304" pitchFamily="18" charset="0"/>
              </a:rPr>
              <a:t> </a:t>
            </a:r>
            <a:r>
              <a:rPr lang="hr-HR" sz="2200" dirty="0">
                <a:cs typeface="Times New Roman" panose="02020603050405020304" pitchFamily="18" charset="0"/>
              </a:rPr>
              <a:t>zaštita pojedinih sektora od izmještanja proizvodnje u treće zemlje (proizvodnja: aluminija, željeza i čelika, gnojiva, električne energije, cementa i vodika)</a:t>
            </a:r>
          </a:p>
          <a:p>
            <a:pPr>
              <a:buFontTx/>
              <a:buChar char="-"/>
            </a:pPr>
            <a:endParaRPr lang="hr-HR" sz="1800" dirty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hr-HR" sz="18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8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11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0" name="Pravokutnik 9"/>
          <p:cNvSpPr/>
          <p:nvPr/>
        </p:nvSpPr>
        <p:spPr>
          <a:xfrm>
            <a:off x="4622278" y="259055"/>
            <a:ext cx="2235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„</a:t>
            </a:r>
            <a:r>
              <a:rPr lang="en-GB" sz="2400" b="1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Spremni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 za 55</a:t>
            </a:r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”</a:t>
            </a:r>
            <a:endParaRPr lang="en-GB" sz="24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51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997944"/>
            <a:ext cx="8928992" cy="3240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>
                <a:latin typeface="+mj-lt"/>
                <a:cs typeface="Times New Roman" panose="02020603050405020304" pitchFamily="18" charset="0"/>
              </a:rPr>
              <a:t>Revizija </a:t>
            </a:r>
            <a:r>
              <a:rPr lang="hr-HR" sz="2400" b="1" dirty="0">
                <a:latin typeface="+mj-lt"/>
                <a:cs typeface="Times New Roman" panose="02020603050405020304" pitchFamily="18" charset="0"/>
              </a:rPr>
              <a:t>Uredbe o raspodjeli tereta (</a:t>
            </a:r>
            <a:r>
              <a:rPr lang="hr-HR" sz="2400" b="1" i="1" dirty="0" err="1">
                <a:latin typeface="+mj-lt"/>
                <a:cs typeface="Times New Roman" panose="02020603050405020304" pitchFamily="18" charset="0"/>
              </a:rPr>
              <a:t>Effort</a:t>
            </a:r>
            <a:r>
              <a:rPr lang="hr-HR" sz="2400" b="1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r-HR" sz="2400" b="1" i="1" dirty="0" err="1">
                <a:latin typeface="+mj-lt"/>
                <a:cs typeface="Times New Roman" panose="02020603050405020304" pitchFamily="18" charset="0"/>
              </a:rPr>
              <a:t>sharing</a:t>
            </a:r>
            <a:r>
              <a:rPr lang="hr-HR" sz="2400" b="1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r-HR" sz="2400" b="1" i="1" dirty="0" err="1">
                <a:latin typeface="+mj-lt"/>
                <a:cs typeface="Times New Roman" panose="02020603050405020304" pitchFamily="18" charset="0"/>
              </a:rPr>
              <a:t>Regulation</a:t>
            </a:r>
            <a:r>
              <a:rPr lang="hr-HR" sz="2400" b="1" i="1" dirty="0">
                <a:latin typeface="+mj-lt"/>
                <a:cs typeface="Times New Roman" panose="02020603050405020304" pitchFamily="18" charset="0"/>
              </a:rPr>
              <a:t>)</a:t>
            </a:r>
            <a:endParaRPr lang="en-US" sz="2400" b="1" i="1" dirty="0">
              <a:latin typeface="+mj-lt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fr-FR" sz="2200" dirty="0">
                <a:latin typeface="+mj-lt"/>
                <a:cs typeface="Times New Roman" panose="02020603050405020304" pitchFamily="18" charset="0"/>
              </a:rPr>
              <a:t>- obuhvaća sektore izvan EU ETS, </a:t>
            </a:r>
            <a:r>
              <a:rPr lang="fr-FR" sz="2200" dirty="0" smtClean="0">
                <a:latin typeface="+mj-lt"/>
                <a:cs typeface="Times New Roman" panose="02020603050405020304" pitchFamily="18" charset="0"/>
              </a:rPr>
              <a:t>poljoprivredu</a:t>
            </a:r>
            <a:r>
              <a:rPr lang="fr-FR" sz="2200" dirty="0">
                <a:latin typeface="+mj-lt"/>
                <a:cs typeface="Times New Roman" panose="02020603050405020304" pitchFamily="18" charset="0"/>
              </a:rPr>
              <a:t>, gospodarenje </a:t>
            </a:r>
            <a:r>
              <a:rPr lang="fr-FR" sz="2200" dirty="0" smtClean="0">
                <a:latin typeface="+mj-lt"/>
                <a:cs typeface="Times New Roman" panose="02020603050405020304" pitchFamily="18" charset="0"/>
              </a:rPr>
              <a:t>otpadom</a:t>
            </a:r>
            <a:r>
              <a:rPr lang="hr-HR" sz="2200" dirty="0" smtClean="0">
                <a:latin typeface="+mj-lt"/>
                <a:cs typeface="Times New Roman" panose="02020603050405020304" pitchFamily="18" charset="0"/>
              </a:rPr>
              <a:t>, </a:t>
            </a:r>
            <a:r>
              <a:rPr lang="fr-FR" sz="2200" dirty="0" smtClean="0">
                <a:latin typeface="+mj-lt"/>
                <a:cs typeface="Times New Roman" panose="02020603050405020304" pitchFamily="18" charset="0"/>
              </a:rPr>
              <a:t>malu </a:t>
            </a:r>
            <a:r>
              <a:rPr lang="fr-FR" sz="2200" dirty="0">
                <a:latin typeface="+mj-lt"/>
                <a:cs typeface="Times New Roman" panose="02020603050405020304" pitchFamily="18" charset="0"/>
              </a:rPr>
              <a:t>industriju, promet i zgradarstvo</a:t>
            </a:r>
            <a:endParaRPr lang="en-US" sz="2200" dirty="0">
              <a:latin typeface="+mj-lt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fr-FR" sz="2200" dirty="0">
                <a:latin typeface="+mj-lt"/>
                <a:cs typeface="Times New Roman" panose="02020603050405020304" pitchFamily="18" charset="0"/>
              </a:rPr>
              <a:t>- </a:t>
            </a:r>
            <a:r>
              <a:rPr lang="fr-FR" sz="2200" dirty="0" err="1">
                <a:latin typeface="+mj-lt"/>
                <a:cs typeface="Times New Roman" panose="02020603050405020304" pitchFamily="18" charset="0"/>
              </a:rPr>
              <a:t>za</a:t>
            </a:r>
            <a:r>
              <a:rPr lang="fr-FR" sz="2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+mj-lt"/>
                <a:cs typeface="Times New Roman" panose="02020603050405020304" pitchFamily="18" charset="0"/>
              </a:rPr>
              <a:t>smanjenje</a:t>
            </a:r>
            <a:r>
              <a:rPr lang="fr-FR" sz="2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+mj-lt"/>
                <a:cs typeface="Times New Roman" panose="02020603050405020304" pitchFamily="18" charset="0"/>
              </a:rPr>
              <a:t>emisija</a:t>
            </a:r>
            <a:r>
              <a:rPr lang="fr-FR" sz="2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+mj-lt"/>
                <a:cs typeface="Times New Roman" panose="02020603050405020304" pitchFamily="18" charset="0"/>
              </a:rPr>
              <a:t>odgovorna</a:t>
            </a:r>
            <a:r>
              <a:rPr lang="fr-FR" sz="2200" dirty="0">
                <a:latin typeface="+mj-lt"/>
                <a:cs typeface="Times New Roman" panose="02020603050405020304" pitchFamily="18" charset="0"/>
              </a:rPr>
              <a:t> je </a:t>
            </a:r>
            <a:r>
              <a:rPr lang="fr-FR" sz="2200" dirty="0" err="1">
                <a:latin typeface="+mj-lt"/>
                <a:cs typeface="Times New Roman" panose="02020603050405020304" pitchFamily="18" charset="0"/>
              </a:rPr>
              <a:t>država</a:t>
            </a:r>
            <a:r>
              <a:rPr lang="fr-FR" sz="22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+mj-lt"/>
                <a:cs typeface="Times New Roman" panose="02020603050405020304" pitchFamily="18" charset="0"/>
              </a:rPr>
              <a:t>članica</a:t>
            </a:r>
            <a:endParaRPr lang="hr-HR" sz="2200" b="1" i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+mj-lt"/>
                <a:cs typeface="Times New Roman" panose="02020603050405020304" pitchFamily="18" charset="0"/>
              </a:rPr>
              <a:t> - 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novi cilj</a:t>
            </a:r>
            <a:r>
              <a:rPr lang="hr-HR" sz="2200" i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za Hrvatsku od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-</a:t>
            </a:r>
            <a:r>
              <a:rPr lang="hr-HR" sz="2200" b="1" dirty="0">
                <a:latin typeface="+mj-lt"/>
                <a:cs typeface="Times New Roman" panose="02020603050405020304" pitchFamily="18" charset="0"/>
              </a:rPr>
              <a:t>16,7% </a:t>
            </a:r>
            <a:r>
              <a:rPr lang="en-US" sz="220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znatno je veći od dosadašnjih </a:t>
            </a:r>
            <a:r>
              <a:rPr lang="en-US" sz="2200" dirty="0">
                <a:latin typeface="+mj-lt"/>
                <a:cs typeface="Times New Roman" panose="02020603050405020304" pitchFamily="18" charset="0"/>
              </a:rPr>
              <a:t>-</a:t>
            </a:r>
            <a:r>
              <a:rPr lang="hr-HR" sz="2200" dirty="0">
                <a:latin typeface="+mj-lt"/>
                <a:cs typeface="Times New Roman" panose="02020603050405020304" pitchFamily="18" charset="0"/>
              </a:rPr>
              <a:t>7%</a:t>
            </a:r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)</a:t>
            </a:r>
            <a:endParaRPr lang="hr-HR" sz="22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400" b="1" dirty="0" smtClean="0">
                <a:cs typeface="Times New Roman" panose="02020603050405020304" pitchFamily="18" charset="0"/>
              </a:rPr>
              <a:t>Revizija </a:t>
            </a:r>
            <a:r>
              <a:rPr lang="hr-HR" sz="2400" b="1" dirty="0">
                <a:cs typeface="Times New Roman" panose="02020603050405020304" pitchFamily="18" charset="0"/>
              </a:rPr>
              <a:t>Uredbe o uključivanju emisija i uklanjanja stakleničkih plinova iz korištenja zemljišta, prenamjene zemljišta i </a:t>
            </a:r>
            <a:r>
              <a:rPr lang="hr-HR" sz="2400" b="1" dirty="0" smtClean="0">
                <a:cs typeface="Times New Roman" panose="02020603050405020304" pitchFamily="18" charset="0"/>
              </a:rPr>
              <a:t>šumarstva</a:t>
            </a:r>
          </a:p>
          <a:p>
            <a:pPr marL="0" indent="0">
              <a:buNone/>
            </a:pPr>
            <a:r>
              <a:rPr lang="hr-HR" sz="2400" b="1" dirty="0" smtClean="0">
                <a:cs typeface="Times New Roman" panose="02020603050405020304" pitchFamily="18" charset="0"/>
              </a:rPr>
              <a:t>LULUCF</a:t>
            </a:r>
            <a:endParaRPr lang="hr-HR" sz="2400" b="1" dirty="0"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hr-HR" sz="2200" dirty="0">
                <a:cs typeface="Times New Roman" panose="02020603050405020304" pitchFamily="18" charset="0"/>
              </a:rPr>
              <a:t> opći cilj EU-a je uklanjanje stakleničkih plinova od -310 milijuna tona CO</a:t>
            </a:r>
            <a:r>
              <a:rPr lang="hr-HR" sz="2200" baseline="-25000" dirty="0">
                <a:cs typeface="Times New Roman" panose="02020603050405020304" pitchFamily="18" charset="0"/>
              </a:rPr>
              <a:t>2</a:t>
            </a:r>
            <a:r>
              <a:rPr lang="hr-HR" sz="2200" dirty="0">
                <a:cs typeface="Times New Roman" panose="02020603050405020304" pitchFamily="18" charset="0"/>
              </a:rPr>
              <a:t> ekvivalenta do 2030. (za Hrvatsku - 5,5 milijuna tona)</a:t>
            </a:r>
          </a:p>
          <a:p>
            <a:pPr algn="just">
              <a:buFontTx/>
              <a:buChar char="-"/>
            </a:pPr>
            <a:r>
              <a:rPr lang="hr-HR" sz="2200" dirty="0">
                <a:cs typeface="Times New Roman" panose="02020603050405020304" pitchFamily="18" charset="0"/>
              </a:rPr>
              <a:t> 2035. uklanjanje iz sektora korištenja zemljišta mora pokriti emisije iz poljoprivrede</a:t>
            </a:r>
          </a:p>
          <a:p>
            <a:pPr marL="0" indent="0">
              <a:buNone/>
            </a:pPr>
            <a:endParaRPr lang="hr-HR" sz="1800" dirty="0">
              <a:latin typeface="+mj-lt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rabicPeriod"/>
            </a:pPr>
            <a:endParaRPr lang="en-GB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12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5053"/>
            <a:ext cx="9144000" cy="132891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0"/>
            <a:ext cx="2592288" cy="801253"/>
          </a:xfrm>
          <a:prstGeom prst="rect">
            <a:avLst/>
          </a:prstGeom>
        </p:spPr>
      </p:pic>
      <p:sp>
        <p:nvSpPr>
          <p:cNvPr id="10" name="Pravokutnik 9"/>
          <p:cNvSpPr/>
          <p:nvPr/>
        </p:nvSpPr>
        <p:spPr>
          <a:xfrm>
            <a:off x="4622278" y="259055"/>
            <a:ext cx="2235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„</a:t>
            </a:r>
            <a:r>
              <a:rPr lang="en-GB" sz="2400" b="1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Spremni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 za 55</a:t>
            </a:r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”</a:t>
            </a:r>
            <a:endParaRPr lang="en-GB" sz="24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3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5737" y="1536502"/>
            <a:ext cx="8496944" cy="50405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600" b="1" dirty="0" smtClean="0">
                <a:cs typeface="Times New Roman" panose="02020603050405020304" pitchFamily="18" charset="0"/>
              </a:rPr>
              <a:t>Certificiranje uklanjanja ugljika</a:t>
            </a:r>
            <a:endParaRPr lang="hr-HR" sz="2600" b="1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 err="1">
                <a:cs typeface="Times New Roman" panose="02020603050405020304" pitchFamily="18" charset="0"/>
              </a:rPr>
              <a:t>metodologije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certificiranja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aktivnosti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uklanjanja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hr-HR" sz="2400" dirty="0" smtClean="0">
                <a:cs typeface="Times New Roman" panose="02020603050405020304" pitchFamily="18" charset="0"/>
              </a:rPr>
              <a:t>u području </a:t>
            </a:r>
            <a:r>
              <a:rPr lang="hr-HR" sz="2400" dirty="0">
                <a:cs typeface="Times New Roman" panose="02020603050405020304" pitchFamily="18" charset="0"/>
              </a:rPr>
              <a:t>trajnog skladištenja, proizvoda za skladištenje ugljika i </a:t>
            </a:r>
            <a:r>
              <a:rPr lang="hr-HR" sz="2400" dirty="0" err="1">
                <a:cs typeface="Times New Roman" panose="02020603050405020304" pitchFamily="18" charset="0"/>
              </a:rPr>
              <a:t>carbon</a:t>
            </a:r>
            <a:r>
              <a:rPr lang="hr-HR" sz="2400" dirty="0">
                <a:cs typeface="Times New Roman" panose="02020603050405020304" pitchFamily="18" charset="0"/>
              </a:rPr>
              <a:t> </a:t>
            </a:r>
            <a:r>
              <a:rPr lang="hr-HR" sz="2400" dirty="0" err="1" smtClean="0">
                <a:cs typeface="Times New Roman" panose="02020603050405020304" pitchFamily="18" charset="0"/>
              </a:rPr>
              <a:t>farming</a:t>
            </a:r>
            <a:r>
              <a:rPr lang="hr-HR" sz="2400" dirty="0" smtClean="0">
                <a:cs typeface="Times New Roman" panose="02020603050405020304" pitchFamily="18" charset="0"/>
              </a:rPr>
              <a:t>-a, </a:t>
            </a:r>
            <a:r>
              <a:rPr lang="en-US" sz="2400" dirty="0">
                <a:cs typeface="Times New Roman" panose="02020603050405020304" pitchFamily="18" charset="0"/>
              </a:rPr>
              <a:t>Direct Air Capture with Carbon Storage (DACCS</a:t>
            </a:r>
            <a:r>
              <a:rPr lang="en-US" sz="2400" dirty="0" smtClean="0">
                <a:cs typeface="Times New Roman" panose="02020603050405020304" pitchFamily="18" charset="0"/>
              </a:rPr>
              <a:t>)</a:t>
            </a:r>
            <a:r>
              <a:rPr lang="hr-HR" sz="2400" dirty="0" smtClean="0">
                <a:cs typeface="Times New Roman" panose="02020603050405020304" pitchFamily="18" charset="0"/>
              </a:rPr>
              <a:t>, </a:t>
            </a:r>
            <a:r>
              <a:rPr lang="en-US" sz="2400" dirty="0">
                <a:cs typeface="Times New Roman" panose="02020603050405020304" pitchFamily="18" charset="0"/>
              </a:rPr>
              <a:t>Bioenergy with carbon capture and storage (BECCS)</a:t>
            </a:r>
            <a:endParaRPr lang="hr-HR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cs typeface="Times New Roman" panose="02020603050405020304" pitchFamily="18" charset="0"/>
              </a:rPr>
              <a:t>Deforestacija</a:t>
            </a:r>
            <a:r>
              <a:rPr lang="pl-PL" sz="2600" dirty="0" smtClean="0"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pl-PL" sz="2400" dirty="0" smtClean="0">
                <a:cs typeface="Times New Roman" panose="02020603050405020304" pitchFamily="18" charset="0"/>
              </a:rPr>
              <a:t>Zabrana </a:t>
            </a:r>
            <a:r>
              <a:rPr lang="pl-PL" sz="2400" dirty="0">
                <a:cs typeface="Times New Roman" panose="02020603050405020304" pitchFamily="18" charset="0"/>
              </a:rPr>
              <a:t>stavljanja </a:t>
            </a:r>
            <a:r>
              <a:rPr lang="pl-PL" sz="2400" dirty="0" smtClean="0">
                <a:cs typeface="Times New Roman" panose="02020603050405020304" pitchFamily="18" charset="0"/>
              </a:rPr>
              <a:t>na </a:t>
            </a:r>
            <a:r>
              <a:rPr lang="pl-PL" sz="2400" dirty="0">
                <a:cs typeface="Times New Roman" panose="02020603050405020304" pitchFamily="18" charset="0"/>
              </a:rPr>
              <a:t>tržište EU-a </a:t>
            </a:r>
            <a:r>
              <a:rPr lang="pl-PL" sz="2400" dirty="0" smtClean="0">
                <a:cs typeface="Times New Roman" panose="02020603050405020304" pitchFamily="18" charset="0"/>
              </a:rPr>
              <a:t>palminog </a:t>
            </a:r>
            <a:r>
              <a:rPr lang="pl-PL" sz="2400" dirty="0">
                <a:cs typeface="Times New Roman" panose="02020603050405020304" pitchFamily="18" charset="0"/>
              </a:rPr>
              <a:t>ulja, govedine, drva, kakaa</a:t>
            </a:r>
            <a:r>
              <a:rPr lang="pl-PL" sz="2400" dirty="0" smtClean="0">
                <a:cs typeface="Times New Roman" panose="02020603050405020304" pitchFamily="18" charset="0"/>
              </a:rPr>
              <a:t>, čokolade, kave</a:t>
            </a:r>
            <a:r>
              <a:rPr lang="pl-PL" sz="2400" dirty="0">
                <a:cs typeface="Times New Roman" panose="02020603050405020304" pitchFamily="18" charset="0"/>
              </a:rPr>
              <a:t>, </a:t>
            </a:r>
            <a:r>
              <a:rPr lang="pl-PL" sz="2400" dirty="0" smtClean="0">
                <a:cs typeface="Times New Roman" panose="02020603050405020304" pitchFamily="18" charset="0"/>
              </a:rPr>
              <a:t>soje te nekih derivata </a:t>
            </a:r>
            <a:r>
              <a:rPr lang="pl-PL" sz="2400" dirty="0">
                <a:cs typeface="Times New Roman" panose="02020603050405020304" pitchFamily="18" charset="0"/>
              </a:rPr>
              <a:t>(npr. koža,, namještaj</a:t>
            </a:r>
            <a:r>
              <a:rPr lang="pl-PL" sz="2400" dirty="0" smtClean="0">
                <a:cs typeface="Times New Roman" panose="02020603050405020304" pitchFamily="18" charset="0"/>
              </a:rPr>
              <a:t>), </a:t>
            </a:r>
            <a:r>
              <a:rPr lang="pl-PL" sz="2400" dirty="0">
                <a:cs typeface="Times New Roman" panose="02020603050405020304" pitchFamily="18" charset="0"/>
              </a:rPr>
              <a:t>drugih proizvoda koji su odgovorni za krčenje šuma u zemljama </a:t>
            </a:r>
            <a:r>
              <a:rPr lang="pl-PL" sz="2400" dirty="0" smtClean="0">
                <a:cs typeface="Times New Roman" panose="02020603050405020304" pitchFamily="18" charset="0"/>
              </a:rPr>
              <a:t>proizvođačima, </a:t>
            </a:r>
            <a:r>
              <a:rPr lang="pl-PL" sz="2400" dirty="0">
                <a:cs typeface="Times New Roman" panose="02020603050405020304" pitchFamily="18" charset="0"/>
              </a:rPr>
              <a:t>nakon 31. prosinca 2020</a:t>
            </a:r>
          </a:p>
          <a:p>
            <a:pPr marL="0" indent="0">
              <a:buNone/>
            </a:pPr>
            <a:r>
              <a:rPr lang="pl-PL" sz="2400" dirty="0" smtClean="0">
                <a:cs typeface="Times New Roman" panose="02020603050405020304" pitchFamily="18" charset="0"/>
              </a:rPr>
              <a:t>Uredba </a:t>
            </a:r>
            <a:r>
              <a:rPr lang="pl-PL" sz="2400" dirty="0">
                <a:cs typeface="Times New Roman" panose="02020603050405020304" pitchFamily="18" charset="0"/>
              </a:rPr>
              <a:t>se odnosi na domaću i uvezenu robu i proizvode od nje</a:t>
            </a:r>
          </a:p>
          <a:p>
            <a:pPr marL="0" indent="0">
              <a:buNone/>
            </a:pPr>
            <a:endParaRPr lang="hr-HR" sz="2100" b="1" dirty="0" smtClean="0"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rabicPeriod" startAt="7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13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1" name="Pravokutnik 10"/>
          <p:cNvSpPr/>
          <p:nvPr/>
        </p:nvSpPr>
        <p:spPr>
          <a:xfrm>
            <a:off x="4704209" y="231400"/>
            <a:ext cx="2235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/>
              <a:t>„</a:t>
            </a:r>
            <a:r>
              <a:rPr lang="en-GB" sz="2400" b="1" dirty="0" err="1"/>
              <a:t>Spremni</a:t>
            </a:r>
            <a:r>
              <a:rPr lang="en-GB" sz="2400" b="1" dirty="0"/>
              <a:t> za 55</a:t>
            </a:r>
            <a:r>
              <a:rPr lang="hr-HR" sz="2400" b="1" dirty="0" smtClean="0"/>
              <a:t>”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9861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1097013"/>
            <a:ext cx="7666413" cy="30286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>
                <a:cs typeface="Times New Roman" panose="02020603050405020304" pitchFamily="18" charset="0"/>
              </a:rPr>
              <a:t>Izmjena Uredbe o utvrđivanju standardnih vrijednosti emisija CO</a:t>
            </a:r>
            <a:r>
              <a:rPr lang="hr-HR" sz="2400" b="1" baseline="-25000" dirty="0">
                <a:cs typeface="Times New Roman" panose="02020603050405020304" pitchFamily="18" charset="0"/>
              </a:rPr>
              <a:t>2</a:t>
            </a:r>
            <a:r>
              <a:rPr lang="hr-HR" sz="2400" b="1" dirty="0">
                <a:cs typeface="Times New Roman" panose="02020603050405020304" pitchFamily="18" charset="0"/>
              </a:rPr>
              <a:t> za automobile i kombije</a:t>
            </a:r>
          </a:p>
          <a:p>
            <a:pPr>
              <a:buFontTx/>
              <a:buChar char="-"/>
            </a:pPr>
            <a:r>
              <a:rPr lang="hr-HR" sz="2200" dirty="0">
                <a:cs typeface="Times New Roman" panose="02020603050405020304" pitchFamily="18" charset="0"/>
              </a:rPr>
              <a:t> novi cilj za automobile: 2030. smanjiti emisije za 55% u odnosu na razinu 2021. (95g CO</a:t>
            </a:r>
            <a:r>
              <a:rPr lang="hr-HR" sz="2200" baseline="-25000" dirty="0">
                <a:cs typeface="Times New Roman" panose="02020603050405020304" pitchFamily="18" charset="0"/>
              </a:rPr>
              <a:t>2</a:t>
            </a:r>
            <a:r>
              <a:rPr lang="hr-HR" sz="2200" dirty="0">
                <a:cs typeface="Times New Roman" panose="02020603050405020304" pitchFamily="18" charset="0"/>
              </a:rPr>
              <a:t>/km )</a:t>
            </a:r>
          </a:p>
          <a:p>
            <a:pPr>
              <a:buFontTx/>
              <a:buChar char="-"/>
            </a:pPr>
            <a:r>
              <a:rPr lang="hr-HR" sz="2200" dirty="0">
                <a:cs typeface="Times New Roman" panose="02020603050405020304" pitchFamily="18" charset="0"/>
              </a:rPr>
              <a:t> novi cilj za kombije: 2030. smanjiti emisije </a:t>
            </a:r>
            <a:r>
              <a:rPr lang="pl-PL" sz="2200" dirty="0">
                <a:cs typeface="Times New Roman" panose="02020603050405020304" pitchFamily="18" charset="0"/>
              </a:rPr>
              <a:t>za 50% u odnosu na 2021</a:t>
            </a:r>
            <a:r>
              <a:rPr lang="hr-HR" sz="2200" dirty="0">
                <a:cs typeface="Times New Roman" panose="02020603050405020304" pitchFamily="18" charset="0"/>
              </a:rPr>
              <a:t>. (147g CO</a:t>
            </a:r>
            <a:r>
              <a:rPr lang="hr-HR" sz="2200" baseline="-25000" dirty="0">
                <a:cs typeface="Times New Roman" panose="02020603050405020304" pitchFamily="18" charset="0"/>
              </a:rPr>
              <a:t>2</a:t>
            </a:r>
            <a:r>
              <a:rPr lang="hr-HR" sz="2200" dirty="0">
                <a:cs typeface="Times New Roman" panose="02020603050405020304" pitchFamily="18" charset="0"/>
              </a:rPr>
              <a:t>/km) </a:t>
            </a:r>
          </a:p>
          <a:p>
            <a:pPr>
              <a:buFontTx/>
              <a:buChar char="-"/>
            </a:pPr>
            <a:r>
              <a:rPr lang="hr-HR" sz="2200" dirty="0" smtClean="0">
                <a:cs typeface="Times New Roman" panose="02020603050405020304" pitchFamily="18" charset="0"/>
              </a:rPr>
              <a:t>od </a:t>
            </a:r>
            <a:r>
              <a:rPr lang="hr-HR" sz="2200" dirty="0">
                <a:cs typeface="Times New Roman" panose="02020603050405020304" pitchFamily="18" charset="0"/>
              </a:rPr>
              <a:t>2035. smanjenja emisije 100% u odnosu na razinu </a:t>
            </a:r>
            <a:r>
              <a:rPr lang="hr-HR" sz="2200" dirty="0" smtClean="0">
                <a:cs typeface="Times New Roman" panose="02020603050405020304" pitchFamily="18" charset="0"/>
              </a:rPr>
              <a:t>2021. </a:t>
            </a:r>
            <a:r>
              <a:rPr lang="hr-HR" sz="2400" b="1" dirty="0" smtClean="0">
                <a:cs typeface="Times New Roman" panose="02020603050405020304" pitchFamily="18" charset="0"/>
              </a:rPr>
              <a:t>Izmjena Uredbe o teškim vozilima</a:t>
            </a:r>
          </a:p>
          <a:p>
            <a:pPr>
              <a:buFontTx/>
              <a:buChar char="-"/>
            </a:pPr>
            <a:r>
              <a:rPr lang="hr-HR" sz="2200" dirty="0" smtClean="0">
                <a:cs typeface="Times New Roman" panose="02020603050405020304" pitchFamily="18" charset="0"/>
              </a:rPr>
              <a:t>strože norme </a:t>
            </a:r>
            <a:r>
              <a:rPr lang="hr-HR" sz="2200" dirty="0">
                <a:cs typeface="Times New Roman" panose="02020603050405020304" pitchFamily="18" charset="0"/>
              </a:rPr>
              <a:t>za CO2 emisije za nova teška vozila u odnosu na razinu iz 2019. i to:</a:t>
            </a:r>
          </a:p>
          <a:p>
            <a:pPr>
              <a:buFontTx/>
              <a:buChar char="-"/>
            </a:pPr>
            <a:r>
              <a:rPr lang="hr-HR" sz="2200" dirty="0" smtClean="0">
                <a:cs typeface="Times New Roman" panose="02020603050405020304" pitchFamily="18" charset="0"/>
              </a:rPr>
              <a:t>smanjenje </a:t>
            </a:r>
            <a:r>
              <a:rPr lang="hr-HR" sz="2200" dirty="0">
                <a:cs typeface="Times New Roman" panose="02020603050405020304" pitchFamily="18" charset="0"/>
              </a:rPr>
              <a:t>emisija za 45% od 2030.</a:t>
            </a:r>
          </a:p>
          <a:p>
            <a:pPr>
              <a:buFontTx/>
              <a:buChar char="-"/>
            </a:pPr>
            <a:r>
              <a:rPr lang="hr-HR" sz="2200" dirty="0" smtClean="0">
                <a:cs typeface="Times New Roman" panose="02020603050405020304" pitchFamily="18" charset="0"/>
              </a:rPr>
              <a:t>smanjenje </a:t>
            </a:r>
            <a:r>
              <a:rPr lang="hr-HR" sz="2200" dirty="0">
                <a:cs typeface="Times New Roman" panose="02020603050405020304" pitchFamily="18" charset="0"/>
              </a:rPr>
              <a:t>emisija za 65% od 2035.</a:t>
            </a:r>
          </a:p>
          <a:p>
            <a:pPr>
              <a:buFontTx/>
              <a:buChar char="-"/>
            </a:pPr>
            <a:r>
              <a:rPr lang="hr-HR" sz="2200" dirty="0" smtClean="0">
                <a:cs typeface="Times New Roman" panose="02020603050405020304" pitchFamily="18" charset="0"/>
              </a:rPr>
              <a:t>smanjenje </a:t>
            </a:r>
            <a:r>
              <a:rPr lang="hr-HR" sz="2200" dirty="0">
                <a:cs typeface="Times New Roman" panose="02020603050405020304" pitchFamily="18" charset="0"/>
              </a:rPr>
              <a:t>emisija za 90% od 2040.</a:t>
            </a:r>
          </a:p>
          <a:p>
            <a:pPr>
              <a:buFontTx/>
              <a:buChar char="-"/>
            </a:pPr>
            <a:r>
              <a:rPr lang="hr-HR" sz="2200" dirty="0" smtClean="0">
                <a:cs typeface="Times New Roman" panose="02020603050405020304" pitchFamily="18" charset="0"/>
              </a:rPr>
              <a:t>svi </a:t>
            </a:r>
            <a:r>
              <a:rPr lang="hr-HR" sz="2200" dirty="0">
                <a:cs typeface="Times New Roman" panose="02020603050405020304" pitchFamily="18" charset="0"/>
              </a:rPr>
              <a:t>novi gradski </a:t>
            </a:r>
            <a:r>
              <a:rPr lang="hr-HR" sz="2200" dirty="0" smtClean="0">
                <a:cs typeface="Times New Roman" panose="02020603050405020304" pitchFamily="18" charset="0"/>
              </a:rPr>
              <a:t>autobusi, cilj </a:t>
            </a:r>
            <a:r>
              <a:rPr lang="hr-HR" sz="2200" dirty="0">
                <a:cs typeface="Times New Roman" panose="02020603050405020304" pitchFamily="18" charset="0"/>
              </a:rPr>
              <a:t>nulte emisije od 2030. </a:t>
            </a:r>
            <a:endParaRPr lang="hr-HR" sz="2200" dirty="0" smtClean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hr-HR" sz="2400" dirty="0" smtClean="0"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hr-HR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000" b="1" dirty="0"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rabicPeriod" startAt="8"/>
            </a:pPr>
            <a:endParaRPr lang="en-GB" sz="1200" dirty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14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" y="1030568"/>
            <a:ext cx="9144000" cy="132891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2" name="Pravokutnik 11"/>
          <p:cNvSpPr/>
          <p:nvPr/>
        </p:nvSpPr>
        <p:spPr>
          <a:xfrm>
            <a:off x="4572769" y="287389"/>
            <a:ext cx="2235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„</a:t>
            </a:r>
            <a:r>
              <a:rPr lang="en-GB" sz="2400" b="1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Spremni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 za 55</a:t>
            </a:r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”</a:t>
            </a:r>
            <a:endParaRPr lang="en-GB" sz="24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9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366016"/>
            <a:ext cx="8640960" cy="523133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r-HR" sz="2800" b="1" dirty="0">
                <a:cs typeface="Times New Roman" panose="02020603050405020304" pitchFamily="18" charset="0"/>
              </a:rPr>
              <a:t>Revizija Direktive o uspostavi infrastrukture za alternativna goriva</a:t>
            </a:r>
          </a:p>
          <a:p>
            <a:pPr algn="just">
              <a:buFontTx/>
              <a:buChar char="-"/>
            </a:pPr>
            <a:r>
              <a:rPr lang="pl-PL" sz="2600" dirty="0" smtClean="0">
                <a:cs typeface="Times New Roman" panose="02020603050405020304" pitchFamily="18" charset="0"/>
              </a:rPr>
              <a:t>povećanje </a:t>
            </a:r>
            <a:r>
              <a:rPr lang="pl-PL" sz="2600" dirty="0">
                <a:cs typeface="Times New Roman" panose="02020603050405020304" pitchFamily="18" charset="0"/>
              </a:rPr>
              <a:t>kapaciteta za punjenje </a:t>
            </a:r>
            <a:endParaRPr lang="pl-PL" sz="2600" dirty="0" smtClean="0"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hr-HR" sz="2600" dirty="0" smtClean="0">
                <a:cs typeface="Times New Roman" panose="02020603050405020304" pitchFamily="18" charset="0"/>
              </a:rPr>
              <a:t>obvezni </a:t>
            </a:r>
            <a:r>
              <a:rPr lang="hr-HR" sz="2600" dirty="0">
                <a:cs typeface="Times New Roman" panose="02020603050405020304" pitchFamily="18" charset="0"/>
              </a:rPr>
              <a:t>ciljevi postavljanja infrastrukture za cestovne, pomorske i zračne, javne punionice i </a:t>
            </a:r>
            <a:r>
              <a:rPr lang="hr-HR" sz="2600" dirty="0" smtClean="0">
                <a:cs typeface="Times New Roman" panose="02020603050405020304" pitchFamily="18" charset="0"/>
              </a:rPr>
              <a:t>stanice </a:t>
            </a:r>
            <a:r>
              <a:rPr lang="hr-HR" sz="2600" dirty="0">
                <a:cs typeface="Times New Roman" panose="02020603050405020304" pitchFamily="18" charset="0"/>
              </a:rPr>
              <a:t>za </a:t>
            </a:r>
            <a:r>
              <a:rPr lang="hr-HR" sz="2600" dirty="0" smtClean="0">
                <a:cs typeface="Times New Roman" panose="02020603050405020304" pitchFamily="18" charset="0"/>
              </a:rPr>
              <a:t>vodik, široko </a:t>
            </a:r>
            <a:r>
              <a:rPr lang="hr-HR" sz="2600" dirty="0">
                <a:cs typeface="Times New Roman" panose="02020603050405020304" pitchFamily="18" charset="0"/>
              </a:rPr>
              <a:t>dostupni, </a:t>
            </a:r>
            <a:r>
              <a:rPr lang="hr-HR" sz="2600" dirty="0" err="1">
                <a:cs typeface="Times New Roman" panose="02020603050405020304" pitchFamily="18" charset="0"/>
              </a:rPr>
              <a:t>interoperabilni</a:t>
            </a:r>
            <a:r>
              <a:rPr lang="hr-HR" sz="2600" dirty="0">
                <a:cs typeface="Times New Roman" panose="02020603050405020304" pitchFamily="18" charset="0"/>
              </a:rPr>
              <a:t> i jednostavni za korištenje, </a:t>
            </a:r>
            <a:r>
              <a:rPr lang="hr-HR" sz="2600" dirty="0" smtClean="0">
                <a:cs typeface="Times New Roman" panose="02020603050405020304" pitchFamily="18" charset="0"/>
              </a:rPr>
              <a:t>u </a:t>
            </a:r>
            <a:r>
              <a:rPr lang="hr-HR" sz="2600" dirty="0">
                <a:cs typeface="Times New Roman" panose="02020603050405020304" pitchFamily="18" charset="0"/>
              </a:rPr>
              <a:t>fiksnim intervalima duž glavnih europskih prometnih </a:t>
            </a:r>
            <a:r>
              <a:rPr lang="hr-HR" sz="2600" dirty="0" smtClean="0">
                <a:cs typeface="Times New Roman" panose="02020603050405020304" pitchFamily="18" charset="0"/>
              </a:rPr>
              <a:t>koridora</a:t>
            </a:r>
          </a:p>
          <a:p>
            <a:pPr marL="0" indent="0">
              <a:buNone/>
            </a:pPr>
            <a:r>
              <a:rPr lang="hr-HR" sz="2800" b="1" dirty="0" smtClean="0">
                <a:cs typeface="Times New Roman" panose="02020603050405020304" pitchFamily="18" charset="0"/>
              </a:rPr>
              <a:t>Inicijativa </a:t>
            </a:r>
            <a:r>
              <a:rPr lang="hr-HR" sz="2800" b="1" dirty="0" err="1">
                <a:cs typeface="Times New Roman" panose="02020603050405020304" pitchFamily="18" charset="0"/>
              </a:rPr>
              <a:t>ReFuelEU</a:t>
            </a:r>
            <a:r>
              <a:rPr lang="hr-HR" sz="2800" b="1" dirty="0">
                <a:cs typeface="Times New Roman" panose="02020603050405020304" pitchFamily="18" charset="0"/>
              </a:rPr>
              <a:t> </a:t>
            </a:r>
            <a:r>
              <a:rPr lang="hr-HR" sz="2800" b="1" dirty="0" err="1">
                <a:cs typeface="Times New Roman" panose="02020603050405020304" pitchFamily="18" charset="0"/>
              </a:rPr>
              <a:t>Aviation</a:t>
            </a:r>
            <a:r>
              <a:rPr lang="hr-HR" sz="2800" b="1" dirty="0">
                <a:cs typeface="Times New Roman" panose="02020603050405020304" pitchFamily="18" charset="0"/>
              </a:rPr>
              <a:t> za održiva goriva za </a:t>
            </a:r>
            <a:r>
              <a:rPr lang="hr-HR" sz="2800" b="1" dirty="0" smtClean="0">
                <a:cs typeface="Times New Roman" panose="02020603050405020304" pitchFamily="18" charset="0"/>
              </a:rPr>
              <a:t>zrakoplovstvo</a:t>
            </a:r>
          </a:p>
          <a:p>
            <a:pPr marL="0" indent="0" algn="just">
              <a:buNone/>
            </a:pPr>
            <a:r>
              <a:rPr lang="pl-PL" sz="2400" dirty="0" smtClean="0">
                <a:cs typeface="Times New Roman" panose="02020603050405020304" pitchFamily="18" charset="0"/>
              </a:rPr>
              <a:t> </a:t>
            </a:r>
            <a:r>
              <a:rPr lang="pl-PL" sz="2600" dirty="0">
                <a:cs typeface="Times New Roman" panose="02020603050405020304" pitchFamily="18" charset="0"/>
              </a:rPr>
              <a:t>Obveza zračnih prijevoznika da </a:t>
            </a:r>
            <a:r>
              <a:rPr lang="pl-PL" sz="2600" dirty="0" smtClean="0">
                <a:cs typeface="Times New Roman" panose="02020603050405020304" pitchFamily="18" charset="0"/>
              </a:rPr>
              <a:t>kooriste održiva </a:t>
            </a:r>
            <a:r>
              <a:rPr lang="pl-PL" sz="2600" dirty="0">
                <a:cs typeface="Times New Roman" panose="02020603050405020304" pitchFamily="18" charset="0"/>
              </a:rPr>
              <a:t>zrakoplovna goriva, (sintetička i napredna biogoriva</a:t>
            </a:r>
            <a:r>
              <a:rPr lang="pl-PL" sz="2600" dirty="0" smtClean="0"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pl-PL" sz="2600" dirty="0" smtClean="0">
                <a:cs typeface="Times New Roman" panose="02020603050405020304" pitchFamily="18" charset="0"/>
              </a:rPr>
              <a:t>Obveza </a:t>
            </a:r>
            <a:r>
              <a:rPr lang="pl-PL" sz="2600" dirty="0">
                <a:cs typeface="Times New Roman" panose="02020603050405020304" pitchFamily="18" charset="0"/>
              </a:rPr>
              <a:t>dobavljača goriva da distribuiraju SAF u sve većim količinama tijekom vremena</a:t>
            </a:r>
          </a:p>
          <a:p>
            <a:pPr marL="0" indent="0">
              <a:buNone/>
            </a:pPr>
            <a:endParaRPr lang="hr-HR" sz="2100" b="1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800" b="1" dirty="0" smtClean="0">
                <a:cs typeface="Times New Roman" panose="02020603050405020304" pitchFamily="18" charset="0"/>
              </a:rPr>
              <a:t>Inicijativa </a:t>
            </a:r>
            <a:r>
              <a:rPr lang="hr-HR" sz="2800" b="1" dirty="0" err="1" smtClean="0">
                <a:cs typeface="Times New Roman" panose="02020603050405020304" pitchFamily="18" charset="0"/>
              </a:rPr>
              <a:t>FuelEU</a:t>
            </a:r>
            <a:r>
              <a:rPr lang="hr-HR" sz="2800" b="1" dirty="0" smtClean="0">
                <a:cs typeface="Times New Roman" panose="02020603050405020304" pitchFamily="18" charset="0"/>
              </a:rPr>
              <a:t> </a:t>
            </a:r>
            <a:r>
              <a:rPr lang="hr-HR" sz="2800" b="1" dirty="0" err="1" smtClean="0">
                <a:cs typeface="Times New Roman" panose="02020603050405020304" pitchFamily="18" charset="0"/>
              </a:rPr>
              <a:t>Maritime</a:t>
            </a:r>
            <a:r>
              <a:rPr lang="hr-HR" sz="2800" b="1" dirty="0" smtClean="0">
                <a:cs typeface="Times New Roman" panose="02020603050405020304" pitchFamily="18" charset="0"/>
              </a:rPr>
              <a:t> za zeleni europski pomorski prostor</a:t>
            </a:r>
          </a:p>
          <a:p>
            <a:pPr>
              <a:buFontTx/>
              <a:buChar char="-"/>
            </a:pPr>
            <a:r>
              <a:rPr lang="hr-HR" sz="2600" dirty="0">
                <a:cs typeface="Times New Roman" panose="02020603050405020304" pitchFamily="18" charset="0"/>
              </a:rPr>
              <a:t>počevši od 2025. do 2050. pomorski operateri morat će koristiti sve veći udio održivih goriva s nultim i niskim udjelom ugljika, bez obveze korištenja određene tehnologije</a:t>
            </a:r>
          </a:p>
          <a:p>
            <a:pPr marL="385763" indent="-385763">
              <a:buFont typeface="+mj-lt"/>
              <a:buAutoNum type="arabicPeriod" startAt="7"/>
            </a:pPr>
            <a:endParaRPr lang="hr-HR" sz="1800" dirty="0"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rabicPeriod" startAt="7"/>
            </a:pPr>
            <a:endParaRPr lang="en-GB" sz="1800" dirty="0"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rabicPeriod" startAt="7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15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819" y="1044731"/>
            <a:ext cx="9144000" cy="13289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1" name="Pravokutnik 10"/>
          <p:cNvSpPr/>
          <p:nvPr/>
        </p:nvSpPr>
        <p:spPr>
          <a:xfrm>
            <a:off x="4622278" y="259055"/>
            <a:ext cx="2235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/>
              <a:t>„</a:t>
            </a:r>
            <a:r>
              <a:rPr lang="en-GB" sz="2400" b="1" dirty="0" err="1"/>
              <a:t>Spremni</a:t>
            </a:r>
            <a:r>
              <a:rPr lang="en-GB" sz="2400" b="1" dirty="0"/>
              <a:t> za 55</a:t>
            </a:r>
            <a:r>
              <a:rPr lang="hr-HR" sz="2400" b="1" dirty="0" smtClean="0"/>
              <a:t>”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02495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 txBox="1">
            <a:spLocks/>
          </p:cNvSpPr>
          <p:nvPr/>
        </p:nvSpPr>
        <p:spPr>
          <a:xfrm>
            <a:off x="488516" y="1975199"/>
            <a:ext cx="8198285" cy="354133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dk1"/>
              </a:buClr>
              <a:buSzPct val="110000"/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Nova pravila </a:t>
            </a:r>
            <a:r>
              <a:rPr lang="hr-HR" sz="2400" b="1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o zaštiti ozonskog omotača i </a:t>
            </a:r>
            <a:r>
              <a:rPr lang="hr-HR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postupno smanjenje </a:t>
            </a:r>
            <a:r>
              <a:rPr lang="hr-HR" sz="2400" b="1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opskrbe </a:t>
            </a:r>
            <a:r>
              <a:rPr lang="hr-HR" sz="2400" b="1" dirty="0" err="1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fluorougljikovodika</a:t>
            </a:r>
            <a:r>
              <a:rPr lang="hr-HR" sz="2400" b="1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, zabrana F-plinova u posebnim primjenama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10000"/>
              <a:buFont typeface="Arial" panose="020B0604020202020204" pitchFamily="34" charset="0"/>
              <a:buChar char="•"/>
            </a:pPr>
            <a:endParaRPr lang="hr-HR" sz="2400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ct val="110000"/>
              <a:buFont typeface="Arial" panose="020B0604020202020204" pitchFamily="34" charset="0"/>
              <a:buChar char="•"/>
            </a:pPr>
            <a:endParaRPr lang="hr-HR" sz="2400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ct val="110000"/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Obaveza </a:t>
            </a:r>
            <a:r>
              <a:rPr lang="hr-HR" sz="2400" b="1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izvješćivanja o održivosti </a:t>
            </a:r>
            <a:r>
              <a:rPr lang="hr-HR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poduzeća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10000"/>
              <a:buFont typeface="Arial" panose="020B0604020202020204" pitchFamily="34" charset="0"/>
              <a:buChar char="•"/>
            </a:pPr>
            <a:r>
              <a:rPr lang="hr-HR" sz="2400" b="1" dirty="0" smtClean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Sprečavanje </a:t>
            </a:r>
            <a:r>
              <a:rPr lang="hr-HR" sz="2400" b="1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lažnog zelenog marketinga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110000"/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Za</a:t>
            </a:r>
            <a:r>
              <a:rPr lang="en-GB" sz="2400" dirty="0" err="1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brana</a:t>
            </a: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nepotrebne</a:t>
            </a: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ambalaže</a:t>
            </a: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 </a:t>
            </a:r>
            <a:endParaRPr lang="hr-HR" sz="2400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ct val="110000"/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P</a:t>
            </a:r>
            <a:r>
              <a:rPr lang="en-GB" sz="2400" dirty="0" err="1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oticanje</a:t>
            </a: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ponovne</a:t>
            </a: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upotrebe</a:t>
            </a: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 i </a:t>
            </a:r>
            <a:r>
              <a:rPr lang="en-GB" sz="2400" dirty="0" err="1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</a:rPr>
              <a:t>recikliranja</a:t>
            </a:r>
            <a:endParaRPr lang="en-GB" sz="2400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Clr>
                <a:schemeClr val="dk1"/>
              </a:buClr>
              <a:buSzPct val="110000"/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dk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…</a:t>
            </a:r>
            <a:endParaRPr lang="en-GB" sz="2400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771800" y="73865"/>
            <a:ext cx="6336704" cy="495200"/>
          </a:xfrm>
        </p:spPr>
        <p:txBody>
          <a:bodyPr>
            <a:noAutofit/>
          </a:bodyPr>
          <a:lstStyle/>
          <a:p>
            <a:pPr algn="l"/>
            <a:r>
              <a:rPr lang="hr-HR" sz="2400" b="0" dirty="0">
                <a:latin typeface="+mn-lt"/>
                <a:ea typeface="+mn-ea"/>
                <a:cs typeface="+mn-cs"/>
              </a:rPr>
              <a:t>Politika raspodjele tereta i ostale okolišne politike</a:t>
            </a:r>
            <a:endParaRPr lang="en-GB" sz="2400" b="0" dirty="0">
              <a:latin typeface="+mn-lt"/>
              <a:ea typeface="+mn-ea"/>
              <a:cs typeface="+mn-cs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107504" y="-5020"/>
            <a:ext cx="2592288" cy="801253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8" y="810745"/>
            <a:ext cx="9144000" cy="13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81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263197"/>
            <a:ext cx="8352928" cy="5046123"/>
          </a:xfrm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385763" indent="-385763" algn="just">
              <a:buFont typeface="+mj-lt"/>
              <a:buAutoNum type="arabicPeriod" startAt="5"/>
            </a:pPr>
            <a:endParaRPr lang="hr-HR" sz="2100" b="1" dirty="0" smtClean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50000"/>
              </a:lnSpc>
              <a:buNone/>
            </a:pPr>
            <a:r>
              <a:rPr lang="hr-HR" sz="2800" b="1" dirty="0">
                <a:cs typeface="Times New Roman" panose="02020603050405020304" pitchFamily="18" charset="0"/>
              </a:rPr>
              <a:t>Revizija Direktive o energiji iz obnovljivih izvora 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hr-HR" sz="2600" dirty="0">
                <a:cs typeface="Times New Roman" panose="02020603050405020304" pitchFamily="18" charset="0"/>
              </a:rPr>
              <a:t>povećanje EU cilja s 32% na 40% OIE u </a:t>
            </a:r>
            <a:r>
              <a:rPr lang="pl-PL" sz="2600" dirty="0">
                <a:cs typeface="Times New Roman" panose="02020603050405020304" pitchFamily="18" charset="0"/>
              </a:rPr>
              <a:t>konačnoj bruto potrošnji – </a:t>
            </a:r>
            <a:r>
              <a:rPr lang="pl-PL" sz="2600" b="1" dirty="0">
                <a:cs typeface="Times New Roman" panose="02020603050405020304" pitchFamily="18" charset="0"/>
              </a:rPr>
              <a:t>prijedlog EK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en-GB" sz="2600" dirty="0" err="1">
                <a:cs typeface="Times New Roman" panose="02020603050405020304" pitchFamily="18" charset="0"/>
              </a:rPr>
              <a:t>zadnji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prijedlog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hr-HR" sz="2600" dirty="0">
                <a:cs typeface="Times New Roman" panose="02020603050405020304" pitchFamily="18" charset="0"/>
              </a:rPr>
              <a:t>EP je </a:t>
            </a:r>
            <a:r>
              <a:rPr lang="en-GB" sz="2600" dirty="0">
                <a:cs typeface="Times New Roman" panose="02020603050405020304" pitchFamily="18" charset="0"/>
              </a:rPr>
              <a:t>45 % </a:t>
            </a:r>
            <a:r>
              <a:rPr lang="en-GB" sz="2600" dirty="0" err="1">
                <a:cs typeface="Times New Roman" panose="02020603050405020304" pitchFamily="18" charset="0"/>
              </a:rPr>
              <a:t>obnovljivih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izvora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energije</a:t>
            </a:r>
            <a:r>
              <a:rPr lang="en-GB" sz="2600" dirty="0">
                <a:cs typeface="Times New Roman" panose="02020603050405020304" pitchFamily="18" charset="0"/>
              </a:rPr>
              <a:t> u </a:t>
            </a:r>
            <a:r>
              <a:rPr lang="en-GB" sz="2600" dirty="0" err="1">
                <a:cs typeface="Times New Roman" panose="02020603050405020304" pitchFamily="18" charset="0"/>
              </a:rPr>
              <a:t>konačnoj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brutopotrošnji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energije</a:t>
            </a:r>
            <a:r>
              <a:rPr lang="en-GB" sz="2600" dirty="0">
                <a:cs typeface="Times New Roman" panose="02020603050405020304" pitchFamily="18" charset="0"/>
              </a:rPr>
              <a:t> do 2030. </a:t>
            </a:r>
            <a:r>
              <a:rPr lang="en-GB" sz="2600" dirty="0" err="1">
                <a:cs typeface="Times New Roman" panose="02020603050405020304" pitchFamily="18" charset="0"/>
              </a:rPr>
              <a:t>godine</a:t>
            </a:r>
            <a:r>
              <a:rPr lang="hr-HR" sz="2600" dirty="0"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en-GB" sz="2600" dirty="0" err="1">
                <a:cs typeface="Times New Roman" panose="02020603050405020304" pitchFamily="18" charset="0"/>
              </a:rPr>
              <a:t>Osim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prethodno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spomenutog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cilja</a:t>
            </a:r>
            <a:r>
              <a:rPr lang="en-GB" sz="2600" dirty="0">
                <a:cs typeface="Times New Roman" panose="02020603050405020304" pitchFamily="18" charset="0"/>
              </a:rPr>
              <a:t>, </a:t>
            </a:r>
            <a:r>
              <a:rPr lang="en-GB" sz="2600" dirty="0" err="1">
                <a:cs typeface="Times New Roman" panose="02020603050405020304" pitchFamily="18" charset="0"/>
              </a:rPr>
              <a:t>pregovori</a:t>
            </a:r>
            <a:r>
              <a:rPr lang="en-GB" sz="2600" dirty="0">
                <a:cs typeface="Times New Roman" panose="02020603050405020304" pitchFamily="18" charset="0"/>
              </a:rPr>
              <a:t> se </a:t>
            </a:r>
            <a:r>
              <a:rPr lang="en-GB" sz="2600" dirty="0" err="1">
                <a:cs typeface="Times New Roman" panose="02020603050405020304" pitchFamily="18" charset="0"/>
              </a:rPr>
              <a:t>još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vode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oko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sektorskih</a:t>
            </a:r>
            <a:r>
              <a:rPr lang="en-GB" sz="2600" dirty="0"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cs typeface="Times New Roman" panose="02020603050405020304" pitchFamily="18" charset="0"/>
              </a:rPr>
              <a:t>ciljeva</a:t>
            </a:r>
            <a:r>
              <a:rPr lang="en-GB" sz="2600" dirty="0"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hr-HR" sz="2600" b="1" dirty="0">
                <a:cs typeface="Times New Roman" panose="02020603050405020304" pitchFamily="18" charset="0"/>
              </a:rPr>
              <a:t>Preinaka Direktive o energetskoj učinkovitosti </a:t>
            </a:r>
          </a:p>
          <a:p>
            <a:pPr marL="0" indent="0" algn="just">
              <a:buNone/>
            </a:pPr>
            <a:r>
              <a:rPr lang="hr-HR" sz="2400" dirty="0">
                <a:cs typeface="Times New Roman" panose="02020603050405020304" pitchFamily="18" charset="0"/>
              </a:rPr>
              <a:t>– smanjenje potrošnje energije za 11,7% do 2030. godine u odnosu na 2020</a:t>
            </a:r>
            <a:endParaRPr lang="hr-HR" sz="24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r-HR" sz="2600" b="1" dirty="0">
                <a:cs typeface="Times New Roman" panose="02020603050405020304" pitchFamily="18" charset="0"/>
              </a:rPr>
              <a:t>Revizija direktive o oporezivanju </a:t>
            </a:r>
            <a:r>
              <a:rPr lang="hr-HR" sz="2600" b="1" dirty="0" smtClean="0">
                <a:cs typeface="Times New Roman" panose="02020603050405020304" pitchFamily="18" charset="0"/>
              </a:rPr>
              <a:t>energije</a:t>
            </a:r>
          </a:p>
          <a:p>
            <a:pPr marL="0" indent="0">
              <a:buNone/>
            </a:pPr>
            <a:r>
              <a:rPr lang="hr-HR" sz="2400" dirty="0">
                <a:cs typeface="Times New Roman" panose="02020603050405020304" pitchFamily="18" charset="0"/>
              </a:rPr>
              <a:t>Stope su postavljene prema poretku koji uzima u obzir ekološku učinkovitost energenata i električne energije</a:t>
            </a:r>
          </a:p>
          <a:p>
            <a:pPr marL="0" indent="0" algn="just">
              <a:buNone/>
            </a:pPr>
            <a:endParaRPr lang="hr-HR" sz="2400" b="1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sz="2400" b="1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HR" sz="2400" b="1" dirty="0">
              <a:cs typeface="Times New Roman" panose="02020603050405020304" pitchFamily="18" charset="0"/>
            </a:endParaRPr>
          </a:p>
          <a:p>
            <a:pPr marL="385763" indent="-385763" algn="just">
              <a:buFont typeface="+mj-lt"/>
              <a:buAutoNum type="arabicPeriod" startAt="5"/>
            </a:pPr>
            <a:endParaRPr lang="hr-HR" sz="2100" dirty="0">
              <a:latin typeface="+mj-lt"/>
              <a:cs typeface="Times New Roman" panose="02020603050405020304" pitchFamily="18" charset="0"/>
            </a:endParaRPr>
          </a:p>
          <a:p>
            <a:pPr algn="just"/>
            <a:endParaRPr lang="hr-HR" sz="2100" dirty="0">
              <a:latin typeface="+mj-lt"/>
              <a:cs typeface="Times New Roman" panose="02020603050405020304" pitchFamily="18" charset="0"/>
            </a:endParaRPr>
          </a:p>
          <a:p>
            <a:endParaRPr lang="hr-HR" dirty="0">
              <a:latin typeface="+mj-lt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17</a:t>
            </a:fld>
            <a:endParaRPr lang="en-GB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6640" y="1130306"/>
            <a:ext cx="1057638" cy="1057638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" y="1007169"/>
            <a:ext cx="9144000" cy="132891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9" name="Pravokutnik 8"/>
          <p:cNvSpPr/>
          <p:nvPr/>
        </p:nvSpPr>
        <p:spPr>
          <a:xfrm>
            <a:off x="4622278" y="259055"/>
            <a:ext cx="2235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/>
              <a:t>„</a:t>
            </a:r>
            <a:r>
              <a:rPr lang="en-GB" sz="2400" b="1" dirty="0" err="1"/>
              <a:t>Spremni</a:t>
            </a:r>
            <a:r>
              <a:rPr lang="en-GB" sz="2400" b="1" dirty="0"/>
              <a:t> za 55</a:t>
            </a:r>
            <a:r>
              <a:rPr lang="hr-HR" sz="2400" b="1" dirty="0" smtClean="0"/>
              <a:t>”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079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73063" y="1493580"/>
            <a:ext cx="8640960" cy="49597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2400" b="1" dirty="0" smtClean="0">
                <a:cs typeface="Times New Roman" panose="02020603050405020304" pitchFamily="18" charset="0"/>
              </a:rPr>
              <a:t>NACIONALNI </a:t>
            </a:r>
            <a:r>
              <a:rPr lang="hr-HR" sz="2400" b="1" dirty="0">
                <a:cs typeface="Times New Roman" panose="02020603050405020304" pitchFamily="18" charset="0"/>
              </a:rPr>
              <a:t>PLAN ZA OPORAVAK I OTPORNOST</a:t>
            </a:r>
          </a:p>
          <a:p>
            <a:r>
              <a:rPr lang="hr-HR" sz="2400" dirty="0">
                <a:cs typeface="Times New Roman" panose="02020603050405020304" pitchFamily="18" charset="0"/>
              </a:rPr>
              <a:t>658 MEUR – energetika; dodatna sredstva za promet, okoliš i sl.</a:t>
            </a:r>
          </a:p>
          <a:p>
            <a:r>
              <a:rPr lang="hr-HR" sz="2400" dirty="0" err="1">
                <a:cs typeface="Times New Roman" panose="02020603050405020304" pitchFamily="18" charset="0"/>
              </a:rPr>
              <a:t>REPowerEU</a:t>
            </a:r>
            <a:r>
              <a:rPr lang="hr-HR" sz="2400" dirty="0">
                <a:cs typeface="Times New Roman" panose="02020603050405020304" pitchFamily="18" charset="0"/>
              </a:rPr>
              <a:t> poglavlje – programiranje u tijeku</a:t>
            </a:r>
          </a:p>
          <a:p>
            <a:pPr marL="0" indent="0">
              <a:buNone/>
            </a:pPr>
            <a:endParaRPr lang="hr-HR" sz="2400" b="1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400" b="1" dirty="0" smtClean="0">
                <a:cs typeface="Times New Roman" panose="02020603050405020304" pitchFamily="18" charset="0"/>
              </a:rPr>
              <a:t>PROGRAM </a:t>
            </a:r>
            <a:r>
              <a:rPr lang="hr-HR" sz="2400" b="1" dirty="0">
                <a:cs typeface="Times New Roman" panose="02020603050405020304" pitchFamily="18" charset="0"/>
              </a:rPr>
              <a:t>KONKURENTNOST I KOHEZIJA</a:t>
            </a:r>
          </a:p>
          <a:p>
            <a:r>
              <a:rPr lang="hr-HR" sz="2400" b="1" dirty="0">
                <a:effectLst/>
                <a:ea typeface="Calibri" panose="020F0502020204030204" pitchFamily="34" charset="0"/>
              </a:rPr>
              <a:t>279 milijuna EUR</a:t>
            </a:r>
            <a:r>
              <a:rPr lang="hr-HR" sz="2400" dirty="0">
                <a:effectLst/>
                <a:ea typeface="Calibri" panose="020F0502020204030204" pitchFamily="34" charset="0"/>
              </a:rPr>
              <a:t> </a:t>
            </a:r>
          </a:p>
          <a:p>
            <a:r>
              <a:rPr lang="hr-HR" sz="2400" dirty="0">
                <a:ea typeface="Calibri" panose="020F0502020204030204" pitchFamily="34" charset="0"/>
                <a:cs typeface="Times New Roman" panose="02020603050405020304" pitchFamily="18" charset="0"/>
              </a:rPr>
              <a:t>Energetska učinkovitost u industriji, </a:t>
            </a:r>
            <a:r>
              <a:rPr lang="hr-HR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mikrosolari</a:t>
            </a:r>
            <a:r>
              <a:rPr lang="hr-HR" sz="2400" dirty="0">
                <a:ea typeface="Calibri" panose="020F0502020204030204" pitchFamily="34" charset="0"/>
                <a:cs typeface="Times New Roman" panose="02020603050405020304" pitchFamily="18" charset="0"/>
              </a:rPr>
              <a:t> i dizalice topline, geotermalna energija, vodik, baterije</a:t>
            </a: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hr-HR" sz="2800" dirty="0"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rabicPeriod" startAt="7"/>
            </a:pPr>
            <a:endParaRPr lang="en-GB" sz="2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400" b="1" dirty="0"/>
              <a:t>FINANCIJSKI MEHANIZAM EUROPSKOG GOSPODARSKOG PROSTORA (EGP) I NORVEŠKI FINANCIJSKI MEHANIZM</a:t>
            </a:r>
            <a:endParaRPr lang="hr-HR" sz="2400" dirty="0"/>
          </a:p>
          <a:p>
            <a:r>
              <a:rPr lang="hr-HR" sz="2400" dirty="0"/>
              <a:t>Energija i klimatske promjene</a:t>
            </a:r>
          </a:p>
          <a:p>
            <a:pPr fontAlgn="base"/>
            <a:r>
              <a:rPr lang="hr-HR" sz="2400" dirty="0"/>
              <a:t>ukupno </a:t>
            </a:r>
            <a:r>
              <a:rPr lang="hr-HR" sz="2400" b="1" dirty="0"/>
              <a:t>20 </a:t>
            </a:r>
            <a:r>
              <a:rPr lang="hr-HR" sz="2400" b="1" dirty="0" err="1"/>
              <a:t>mil</a:t>
            </a:r>
            <a:r>
              <a:rPr lang="hr-HR" sz="2400" b="1" dirty="0"/>
              <a:t>. eura</a:t>
            </a:r>
          </a:p>
          <a:p>
            <a:pPr marL="385763" indent="-385763">
              <a:buFont typeface="+mj-lt"/>
              <a:buAutoNum type="arabicPeriod" startAt="7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18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1" name="Pravokutnik 10"/>
          <p:cNvSpPr/>
          <p:nvPr/>
        </p:nvSpPr>
        <p:spPr>
          <a:xfrm>
            <a:off x="4704209" y="231400"/>
            <a:ext cx="30236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/>
              <a:t>IZVORI FINANCIRANJA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038756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1173541"/>
            <a:ext cx="8640960" cy="49597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/>
              <a:t>MODERNIZACIJSKI FOND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2200" dirty="0"/>
              <a:t>Izvanproračunski fond EU-a u sklopu EU ETS Direktive namijenjen za 10 država članica</a:t>
            </a:r>
            <a:r>
              <a:rPr lang="hr-HR" sz="2200" dirty="0" smtClean="0"/>
              <a:t>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2200" dirty="0"/>
              <a:t>za potporu ulaganjima u modernizaciju energetskog sustava i poboljšanje energetske učinkovitosti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2200" dirty="0"/>
              <a:t>Ukupan iznos za RH do 2030. godine: oko </a:t>
            </a:r>
            <a:r>
              <a:rPr lang="hr-HR" sz="2200" b="1" dirty="0" smtClean="0"/>
              <a:t>1 milijarda  EUR </a:t>
            </a:r>
          </a:p>
          <a:p>
            <a:pPr marL="0" indent="0">
              <a:spcAft>
                <a:spcPts val="0"/>
              </a:spcAft>
              <a:buNone/>
            </a:pPr>
            <a:r>
              <a:rPr lang="hr-HR" sz="2400" b="1" dirty="0" smtClean="0"/>
              <a:t>FIN</a:t>
            </a:r>
            <a:r>
              <a:rPr lang="hr-HR" sz="2400" b="1" dirty="0"/>
              <a:t>. SR. DOBIVENIH OD PRODAJE EMISIJSKIH JEDINICA 2021. DO 2025.</a:t>
            </a:r>
            <a:endParaRPr lang="en-US" sz="2400" b="1" dirty="0"/>
          </a:p>
          <a:p>
            <a:r>
              <a:rPr lang="hr-HR" sz="2200" b="1" dirty="0" smtClean="0">
                <a:effectLst/>
                <a:ea typeface="Calibri" panose="020F0502020204030204" pitchFamily="34" charset="0"/>
              </a:rPr>
              <a:t>620,5 </a:t>
            </a:r>
            <a:r>
              <a:rPr lang="hr-HR" sz="2200" b="1" dirty="0">
                <a:effectLst/>
                <a:ea typeface="Calibri" panose="020F0502020204030204" pitchFamily="34" charset="0"/>
              </a:rPr>
              <a:t>milijuna EUR</a:t>
            </a:r>
            <a:r>
              <a:rPr lang="hr-HR" sz="2200" dirty="0">
                <a:effectLst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hr-HR" sz="2400" b="1" dirty="0" smtClean="0"/>
              <a:t>FOND </a:t>
            </a:r>
            <a:r>
              <a:rPr lang="hr-HR" sz="2400" b="1" dirty="0"/>
              <a:t>ZA PRAVEDNU TRANZICIJU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200" dirty="0"/>
              <a:t>financijski mehanizam za potporu društveno-ekonomski najugroženijim područjima </a:t>
            </a:r>
            <a:r>
              <a:rPr lang="hr-HR" sz="2200" dirty="0" smtClean="0"/>
              <a:t>za tranziciju </a:t>
            </a:r>
            <a:r>
              <a:rPr lang="hr-HR" sz="2200" dirty="0"/>
              <a:t>prema klimatskoj neutralnosti i </a:t>
            </a:r>
            <a:r>
              <a:rPr lang="hr-HR" sz="2200" dirty="0" smtClean="0"/>
              <a:t>sprečavanje </a:t>
            </a:r>
            <a:r>
              <a:rPr lang="hr-HR" sz="2200" dirty="0"/>
              <a:t>rasta regionalnih razlika </a:t>
            </a:r>
            <a:endParaRPr lang="hr-HR" sz="2200" b="1" dirty="0" smtClean="0">
              <a:cs typeface="Times New Roman" panose="02020603050405020304" pitchFamily="18" charset="0"/>
            </a:endParaRPr>
          </a:p>
          <a:p>
            <a:r>
              <a:rPr lang="hr-HR" sz="2200" b="1" dirty="0" smtClean="0">
                <a:ea typeface="Calibri" panose="020F0502020204030204" pitchFamily="34" charset="0"/>
              </a:rPr>
              <a:t>178.7 </a:t>
            </a:r>
            <a:r>
              <a:rPr lang="hr-HR" sz="2200" b="1" dirty="0">
                <a:ea typeface="Calibri" panose="020F0502020204030204" pitchFamily="34" charset="0"/>
              </a:rPr>
              <a:t>milijuna EUR</a:t>
            </a:r>
            <a:r>
              <a:rPr lang="hr-HR" sz="2200" dirty="0">
                <a:ea typeface="Calibri" panose="020F0502020204030204" pitchFamily="34" charset="0"/>
              </a:rPr>
              <a:t> </a:t>
            </a:r>
            <a:endParaRPr lang="en-GB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800" b="1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600" b="1" dirty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19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0431"/>
            <a:ext cx="9144000" cy="13289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1" name="Pravokutnik 10"/>
          <p:cNvSpPr/>
          <p:nvPr/>
        </p:nvSpPr>
        <p:spPr>
          <a:xfrm>
            <a:off x="4704209" y="231400"/>
            <a:ext cx="30236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/>
              <a:t>IZVORI FINANCIRANJA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79367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03394" y="1052283"/>
            <a:ext cx="8784976" cy="4104457"/>
          </a:xfrm>
        </p:spPr>
        <p:txBody>
          <a:bodyPr>
            <a:noAutofit/>
          </a:bodyPr>
          <a:lstStyle/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300" b="1" dirty="0" smtClean="0">
                <a:cs typeface="Times New Roman" panose="02020603050405020304" pitchFamily="18" charset="0"/>
              </a:rPr>
              <a:t>Nacrti planova</a:t>
            </a:r>
            <a:r>
              <a:rPr lang="hr-HR" sz="2300" dirty="0" smtClean="0">
                <a:cs typeface="Times New Roman" panose="02020603050405020304" pitchFamily="18" charset="0"/>
              </a:rPr>
              <a:t>: </a:t>
            </a:r>
            <a:r>
              <a:rPr lang="hr-HR" sz="2300" dirty="0">
                <a:cs typeface="Times New Roman" panose="02020603050405020304" pitchFamily="18" charset="0"/>
              </a:rPr>
              <a:t>do 31. prosinca 2018., a zatim do 1. siječnja 2028. i nakon toga svakih 10 godina (čl. 9.). </a:t>
            </a:r>
            <a:endParaRPr lang="hr-HR" sz="2300" dirty="0" smtClean="0">
              <a:cs typeface="Times New Roman" panose="02020603050405020304" pitchFamily="18" charset="0"/>
            </a:endParaRPr>
          </a:p>
          <a:p>
            <a:pPr marL="203597" indent="-203597" algn="just">
              <a:lnSpc>
                <a:spcPct val="125000"/>
              </a:lnSpc>
              <a:spcBef>
                <a:spcPts val="0"/>
              </a:spcBef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300" b="1" dirty="0" smtClean="0">
                <a:cs typeface="Times New Roman" panose="02020603050405020304" pitchFamily="18" charset="0"/>
              </a:rPr>
              <a:t>Konačni planovi</a:t>
            </a:r>
            <a:r>
              <a:rPr lang="hr-HR" sz="2300" dirty="0" smtClean="0">
                <a:cs typeface="Times New Roman" panose="02020603050405020304" pitchFamily="18" charset="0"/>
              </a:rPr>
              <a:t>: </a:t>
            </a:r>
            <a:r>
              <a:rPr lang="hr-HR" sz="2300" dirty="0">
                <a:cs typeface="Times New Roman" panose="02020603050405020304" pitchFamily="18" charset="0"/>
              </a:rPr>
              <a:t>do 31. prosinca 2019., a zatim do 1. siječnja 2029. i svakih 10 godina nakon toga (čl. 3</a:t>
            </a:r>
            <a:r>
              <a:rPr lang="hr-HR" sz="2300" dirty="0" smtClean="0">
                <a:cs typeface="Times New Roman" panose="02020603050405020304" pitchFamily="18" charset="0"/>
              </a:rPr>
              <a:t>.)</a:t>
            </a:r>
          </a:p>
          <a:p>
            <a:pPr marL="203597" indent="-203597" algn="just">
              <a:lnSpc>
                <a:spcPct val="150000"/>
              </a:lnSpc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300" dirty="0" smtClean="0">
                <a:cs typeface="Times New Roman" panose="02020603050405020304" pitchFamily="18" charset="0"/>
              </a:rPr>
              <a:t>Uključiti </a:t>
            </a:r>
            <a:r>
              <a:rPr lang="hr-HR" sz="2300" dirty="0">
                <a:cs typeface="Times New Roman" panose="02020603050405020304" pitchFamily="18" charset="0"/>
              </a:rPr>
              <a:t>(čl. 3-8 i elemente Priloga I</a:t>
            </a:r>
            <a:r>
              <a:rPr lang="hr-HR" sz="2300" dirty="0" smtClean="0">
                <a:cs typeface="Times New Roman" panose="02020603050405020304" pitchFamily="18" charset="0"/>
              </a:rPr>
              <a:t>):</a:t>
            </a:r>
          </a:p>
          <a:p>
            <a:pPr marL="1077913" indent="-269875" algn="just">
              <a:buClr>
                <a:srgbClr val="78B428"/>
              </a:buClr>
              <a:buFont typeface="Wingdings" panose="05000000000000000000" pitchFamily="2" charset="2"/>
              <a:buChar char="§"/>
            </a:pPr>
            <a:r>
              <a:rPr lang="hr-HR" sz="2300" dirty="0" smtClean="0">
                <a:cs typeface="Times New Roman" panose="02020603050405020304" pitchFamily="18" charset="0"/>
              </a:rPr>
              <a:t>Pregled </a:t>
            </a:r>
            <a:r>
              <a:rPr lang="hr-HR" sz="2300" dirty="0">
                <a:cs typeface="Times New Roman" panose="02020603050405020304" pitchFamily="18" charset="0"/>
              </a:rPr>
              <a:t>i proces izrade </a:t>
            </a:r>
            <a:r>
              <a:rPr lang="hr-HR" sz="2300" dirty="0" smtClean="0">
                <a:cs typeface="Times New Roman" panose="02020603050405020304" pitchFamily="18" charset="0"/>
              </a:rPr>
              <a:t>Plana</a:t>
            </a:r>
          </a:p>
          <a:p>
            <a:pPr marL="1077913" indent="-269875" algn="just">
              <a:buClr>
                <a:srgbClr val="78B428"/>
              </a:buClr>
              <a:buFont typeface="Wingdings" panose="05000000000000000000" pitchFamily="2" charset="2"/>
              <a:buChar char="§"/>
            </a:pPr>
            <a:r>
              <a:rPr lang="hr-HR" sz="2300" dirty="0" smtClean="0">
                <a:cs typeface="Times New Roman" panose="02020603050405020304" pitchFamily="18" charset="0"/>
              </a:rPr>
              <a:t> Nacionalni </a:t>
            </a:r>
            <a:r>
              <a:rPr lang="hr-HR" sz="2300" dirty="0">
                <a:cs typeface="Times New Roman" panose="02020603050405020304" pitchFamily="18" charset="0"/>
              </a:rPr>
              <a:t>ciljevi, ciljevi i doprinosi za 5 dimenzija energetske </a:t>
            </a:r>
            <a:r>
              <a:rPr lang="hr-HR" sz="2300" dirty="0" smtClean="0">
                <a:cs typeface="Times New Roman" panose="02020603050405020304" pitchFamily="18" charset="0"/>
              </a:rPr>
              <a:t>unije </a:t>
            </a:r>
          </a:p>
          <a:p>
            <a:pPr marL="1077913" indent="-269875" algn="just">
              <a:buClr>
                <a:srgbClr val="78B428"/>
              </a:buClr>
              <a:buFont typeface="Wingdings" panose="05000000000000000000" pitchFamily="2" charset="2"/>
              <a:buChar char="§"/>
            </a:pPr>
            <a:r>
              <a:rPr lang="hr-HR" sz="2300" dirty="0" smtClean="0">
                <a:cs typeface="Times New Roman" panose="02020603050405020304" pitchFamily="18" charset="0"/>
              </a:rPr>
              <a:t>Politike </a:t>
            </a:r>
            <a:r>
              <a:rPr lang="hr-HR" sz="2300" dirty="0">
                <a:cs typeface="Times New Roman" panose="02020603050405020304" pitchFamily="18" charset="0"/>
              </a:rPr>
              <a:t>i mjere (PAM</a:t>
            </a:r>
            <a:r>
              <a:rPr lang="hr-HR" sz="2300" dirty="0" smtClean="0">
                <a:cs typeface="Times New Roman" panose="02020603050405020304" pitchFamily="18" charset="0"/>
              </a:rPr>
              <a:t>)</a:t>
            </a:r>
          </a:p>
          <a:p>
            <a:pPr marL="1077913" indent="-269875" algn="just">
              <a:buClr>
                <a:srgbClr val="78B428"/>
              </a:buClr>
              <a:buFont typeface="Wingdings" panose="05000000000000000000" pitchFamily="2" charset="2"/>
              <a:buChar char="§"/>
            </a:pPr>
            <a:r>
              <a:rPr lang="hr-HR" sz="2300" dirty="0" smtClean="0">
                <a:cs typeface="Times New Roman" panose="02020603050405020304" pitchFamily="18" charset="0"/>
              </a:rPr>
              <a:t>Analitička </a:t>
            </a:r>
            <a:r>
              <a:rPr lang="hr-HR" sz="2300" dirty="0">
                <a:cs typeface="Times New Roman" panose="02020603050405020304" pitchFamily="18" charset="0"/>
              </a:rPr>
              <a:t>osnova (projekcije, procjena utjecaja planiranih PAM-ova</a:t>
            </a:r>
            <a:r>
              <a:rPr lang="hr-HR" sz="2300" dirty="0" smtClean="0">
                <a:cs typeface="Times New Roman" panose="02020603050405020304" pitchFamily="18" charset="0"/>
              </a:rPr>
              <a:t>)</a:t>
            </a:r>
          </a:p>
          <a:p>
            <a:pPr marL="1077913" indent="-269875" algn="just">
              <a:buClr>
                <a:srgbClr val="78B428"/>
              </a:buClr>
              <a:buFont typeface="Wingdings" panose="05000000000000000000" pitchFamily="2" charset="2"/>
              <a:buChar char="§"/>
            </a:pPr>
            <a:r>
              <a:rPr lang="hr-HR" sz="2300" dirty="0" smtClean="0">
                <a:cs typeface="Times New Roman" panose="02020603050405020304" pitchFamily="18" charset="0"/>
              </a:rPr>
              <a:t>Popis </a:t>
            </a:r>
            <a:r>
              <a:rPr lang="hr-HR" sz="2300" dirty="0">
                <a:cs typeface="Times New Roman" panose="02020603050405020304" pitchFamily="18" charset="0"/>
              </a:rPr>
              <a:t>parametara i </a:t>
            </a:r>
            <a:r>
              <a:rPr lang="hr-HR" sz="2300" dirty="0" smtClean="0">
                <a:cs typeface="Times New Roman" panose="02020603050405020304" pitchFamily="18" charset="0"/>
              </a:rPr>
              <a:t>varijabli </a:t>
            </a:r>
            <a:r>
              <a:rPr lang="hr-HR" sz="2300" dirty="0" err="1" smtClean="0">
                <a:cs typeface="Times New Roman" panose="02020603050405020304" pitchFamily="18" charset="0"/>
              </a:rPr>
              <a:t>itd</a:t>
            </a:r>
            <a:endParaRPr lang="hr-HR" sz="2300" dirty="0" smtClean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5B7F427-6164-4CF3-9903-55130164E3CA}"/>
              </a:ext>
            </a:extLst>
          </p:cNvPr>
          <p:cNvSpPr txBox="1">
            <a:spLocks/>
          </p:cNvSpPr>
          <p:nvPr/>
        </p:nvSpPr>
        <p:spPr>
          <a:xfrm>
            <a:off x="3422531" y="143538"/>
            <a:ext cx="5469949" cy="846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r-HR" sz="2400" b="1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Pravokutnik 1"/>
          <p:cNvSpPr/>
          <p:nvPr/>
        </p:nvSpPr>
        <p:spPr>
          <a:xfrm>
            <a:off x="3073400" y="266100"/>
            <a:ext cx="5459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Integrirani energetski i klimatski planovi</a:t>
            </a:r>
            <a:endParaRPr lang="en-GB" sz="24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2" y="916110"/>
            <a:ext cx="9144000" cy="13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3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1391" y="1443103"/>
            <a:ext cx="6858000" cy="945356"/>
          </a:xfrm>
        </p:spPr>
        <p:txBody>
          <a:bodyPr/>
          <a:lstStyle/>
          <a:p>
            <a:pPr>
              <a:defRPr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PAŽNJI!</a:t>
            </a:r>
          </a:p>
        </p:txBody>
      </p:sp>
      <p:pic>
        <p:nvPicPr>
          <p:cNvPr id="15363" name="Picture 3" descr="j0149659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1988840"/>
            <a:ext cx="2547938" cy="190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0189AE5-B17A-4A4B-A6B2-25FD451BF31F}"/>
              </a:ext>
            </a:extLst>
          </p:cNvPr>
          <p:cNvSpPr/>
          <p:nvPr/>
        </p:nvSpPr>
        <p:spPr>
          <a:xfrm>
            <a:off x="8158163" y="5279232"/>
            <a:ext cx="914400" cy="647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sz="1350"/>
          </a:p>
        </p:txBody>
      </p:sp>
      <p:sp>
        <p:nvSpPr>
          <p:cNvPr id="4" name="Pravokutnik 3"/>
          <p:cNvSpPr/>
          <p:nvPr/>
        </p:nvSpPr>
        <p:spPr>
          <a:xfrm>
            <a:off x="3419872" y="4152651"/>
            <a:ext cx="52565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Višnja Grgasović</a:t>
            </a:r>
            <a:r>
              <a:rPr lang="hr-H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pl-P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Ministarstvo gospodarstva i održivog razvoja</a:t>
            </a:r>
            <a:endParaRPr lang="hr-H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Uprava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klimatske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aktivnosti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Sektor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klimatsku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politiku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Načelnica</a:t>
            </a: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sektora</a:t>
            </a:r>
            <a:endParaRPr lang="hr-HR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+385 1 3717 217 | m: +385 91 3782 895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e: </a:t>
            </a:r>
            <a:r>
              <a:rPr lang="en-GB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visnja.grgasovic@mingor.hr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Adresa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Radnička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cesta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80| Zagreb 10 000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https://mzoe.gov.hr/</a:t>
            </a:r>
            <a:endParaRPr lang="hr-HR" dirty="0"/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0431"/>
            <a:ext cx="9144000" cy="13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71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6699" y="1412777"/>
            <a:ext cx="8257784" cy="3888432"/>
          </a:xfrm>
        </p:spPr>
        <p:txBody>
          <a:bodyPr>
            <a:noAutofit/>
          </a:bodyPr>
          <a:lstStyle/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endParaRPr lang="hr-HR" sz="2400" dirty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2" y="916110"/>
            <a:ext cx="9144000" cy="13289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5B7F427-6164-4CF3-9903-55130164E3CA}"/>
              </a:ext>
            </a:extLst>
          </p:cNvPr>
          <p:cNvSpPr txBox="1">
            <a:spLocks/>
          </p:cNvSpPr>
          <p:nvPr/>
        </p:nvSpPr>
        <p:spPr>
          <a:xfrm>
            <a:off x="3422531" y="143538"/>
            <a:ext cx="5469949" cy="846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r-HR" sz="2400" b="1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Pravokutnik 8"/>
          <p:cNvSpPr/>
          <p:nvPr/>
        </p:nvSpPr>
        <p:spPr>
          <a:xfrm>
            <a:off x="3073400" y="266100"/>
            <a:ext cx="5459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Integrirani energetski i klimatski planovi</a:t>
            </a:r>
            <a:endParaRPr lang="en-GB" sz="24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  <p:grpSp>
        <p:nvGrpSpPr>
          <p:cNvPr id="11" name="Group 3"/>
          <p:cNvGrpSpPr/>
          <p:nvPr/>
        </p:nvGrpSpPr>
        <p:grpSpPr>
          <a:xfrm>
            <a:off x="180162" y="1362902"/>
            <a:ext cx="8506638" cy="4993448"/>
            <a:chOff x="67884" y="1539399"/>
            <a:chExt cx="8968611" cy="4625905"/>
          </a:xfrm>
        </p:grpSpPr>
        <p:sp>
          <p:nvSpPr>
            <p:cNvPr id="13" name="Rectangle 4"/>
            <p:cNvSpPr/>
            <p:nvPr/>
          </p:nvSpPr>
          <p:spPr>
            <a:xfrm>
              <a:off x="67884" y="1539399"/>
              <a:ext cx="8968611" cy="4625905"/>
            </a:xfrm>
            <a:prstGeom prst="rect">
              <a:avLst/>
            </a:prstGeom>
            <a:solidFill>
              <a:srgbClr val="1F497D">
                <a:lumMod val="20000"/>
                <a:lumOff val="80000"/>
                <a:alpha val="4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ysDash"/>
            </a:ln>
            <a:effectLst/>
          </p:spPr>
          <p:txBody>
            <a:bodyPr rtlCol="0" anchor="t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0" kern="0" dirty="0">
                <a:solidFill>
                  <a:prstClr val="black"/>
                </a:solidFill>
                <a:latin typeface="Verdana"/>
              </a:endParaRPr>
            </a:p>
          </p:txBody>
        </p:sp>
        <p:sp>
          <p:nvSpPr>
            <p:cNvPr id="14" name="Rectangle 5"/>
            <p:cNvSpPr/>
            <p:nvPr/>
          </p:nvSpPr>
          <p:spPr>
            <a:xfrm>
              <a:off x="142410" y="5592430"/>
              <a:ext cx="8822205" cy="324000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 b="0" kern="0" dirty="0">
                <a:solidFill>
                  <a:prstClr val="black"/>
                </a:solidFill>
                <a:latin typeface="Verdana"/>
              </a:endParaRPr>
            </a:p>
          </p:txBody>
        </p:sp>
        <p:sp>
          <p:nvSpPr>
            <p:cNvPr id="15" name="Rectangle 6"/>
            <p:cNvSpPr/>
            <p:nvPr/>
          </p:nvSpPr>
          <p:spPr>
            <a:xfrm>
              <a:off x="135259" y="4512531"/>
              <a:ext cx="8829355" cy="324000"/>
            </a:xfrm>
            <a:prstGeom prst="rect">
              <a:avLst/>
            </a:prstGeom>
            <a:solidFill>
              <a:sysClr val="window" lastClr="FFFFFF">
                <a:lumMod val="65000"/>
                <a:alpha val="50000"/>
              </a:sys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 b="0" kern="0" dirty="0">
                <a:solidFill>
                  <a:prstClr val="black"/>
                </a:solidFill>
                <a:latin typeface="Verdana"/>
              </a:endParaRPr>
            </a:p>
          </p:txBody>
        </p:sp>
        <p:sp>
          <p:nvSpPr>
            <p:cNvPr id="16" name="Rectangle 7"/>
            <p:cNvSpPr/>
            <p:nvPr/>
          </p:nvSpPr>
          <p:spPr>
            <a:xfrm>
              <a:off x="152625" y="5232610"/>
              <a:ext cx="8811989" cy="324000"/>
            </a:xfrm>
            <a:prstGeom prst="rect">
              <a:avLst/>
            </a:prstGeom>
            <a:solidFill>
              <a:srgbClr val="1F497D">
                <a:alpha val="50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 b="0" kern="0" dirty="0">
                <a:solidFill>
                  <a:prstClr val="white"/>
                </a:solidFill>
                <a:latin typeface="Verdana"/>
              </a:endParaRPr>
            </a:p>
          </p:txBody>
        </p:sp>
        <p:sp>
          <p:nvSpPr>
            <p:cNvPr id="17" name="Rectangle 8"/>
            <p:cNvSpPr/>
            <p:nvPr/>
          </p:nvSpPr>
          <p:spPr>
            <a:xfrm>
              <a:off x="140523" y="4866979"/>
              <a:ext cx="8824091" cy="324000"/>
            </a:xfrm>
            <a:prstGeom prst="rect">
              <a:avLst/>
            </a:prstGeom>
            <a:solidFill>
              <a:srgbClr val="FF5050">
                <a:alpha val="50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 b="0" kern="0" dirty="0">
                <a:solidFill>
                  <a:prstClr val="black"/>
                </a:solidFill>
                <a:latin typeface="Verdana"/>
              </a:endParaRPr>
            </a:p>
          </p:txBody>
        </p:sp>
        <p:sp>
          <p:nvSpPr>
            <p:cNvPr id="18" name="Rectangle 9"/>
            <p:cNvSpPr/>
            <p:nvPr/>
          </p:nvSpPr>
          <p:spPr>
            <a:xfrm>
              <a:off x="142407" y="4152491"/>
              <a:ext cx="8822207" cy="324000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050" b="0" kern="0" dirty="0">
                <a:solidFill>
                  <a:prstClr val="black"/>
                </a:solidFill>
                <a:latin typeface="Verdana"/>
              </a:endParaRPr>
            </a:p>
          </p:txBody>
        </p:sp>
        <p:sp>
          <p:nvSpPr>
            <p:cNvPr id="19" name="Rectangle 10"/>
            <p:cNvSpPr/>
            <p:nvPr/>
          </p:nvSpPr>
          <p:spPr>
            <a:xfrm>
              <a:off x="1566517" y="1711921"/>
              <a:ext cx="3402894" cy="680264"/>
            </a:xfrm>
            <a:prstGeom prst="rect">
              <a:avLst/>
            </a:prstGeom>
            <a:solidFill>
              <a:srgbClr val="0F5494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50" kern="0" dirty="0">
                  <a:solidFill>
                    <a:prstClr val="white"/>
                  </a:solidFill>
                  <a:latin typeface="Verdana"/>
                </a:rPr>
                <a:t>Section A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600" kern="0" dirty="0">
                  <a:solidFill>
                    <a:prstClr val="white"/>
                  </a:solidFill>
                  <a:latin typeface="Verdana"/>
                </a:rPr>
                <a:t/>
              </a:r>
              <a:br>
                <a:rPr lang="de-DE" sz="600" kern="0" dirty="0">
                  <a:solidFill>
                    <a:prstClr val="white"/>
                  </a:solidFill>
                  <a:latin typeface="Verdana"/>
                </a:rPr>
              </a:br>
              <a:r>
                <a:rPr lang="de-DE" sz="1050" kern="0" dirty="0">
                  <a:solidFill>
                    <a:prstClr val="white"/>
                  </a:solidFill>
                  <a:latin typeface="Verdana"/>
                </a:rPr>
                <a:t>NATIONAL PLAN</a:t>
              </a:r>
              <a:endParaRPr lang="en-GB" sz="1050" kern="0" dirty="0">
                <a:solidFill>
                  <a:prstClr val="white"/>
                </a:solidFill>
                <a:latin typeface="Verdana"/>
              </a:endParaRPr>
            </a:p>
          </p:txBody>
        </p:sp>
        <p:sp>
          <p:nvSpPr>
            <p:cNvPr id="20" name="Rectangle 11"/>
            <p:cNvSpPr/>
            <p:nvPr/>
          </p:nvSpPr>
          <p:spPr>
            <a:xfrm>
              <a:off x="5474448" y="1711921"/>
              <a:ext cx="3490167" cy="680264"/>
            </a:xfrm>
            <a:prstGeom prst="rect">
              <a:avLst/>
            </a:prstGeom>
            <a:solidFill>
              <a:srgbClr val="0F5494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50" kern="0" dirty="0">
                  <a:solidFill>
                    <a:prstClr val="white"/>
                  </a:solidFill>
                  <a:latin typeface="Verdana"/>
                </a:rPr>
                <a:t>Section B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600" kern="0" dirty="0">
                  <a:solidFill>
                    <a:prstClr val="white"/>
                  </a:solidFill>
                  <a:latin typeface="Verdana"/>
                </a:rPr>
                <a:t/>
              </a:r>
              <a:br>
                <a:rPr lang="de-DE" sz="600" kern="0" dirty="0">
                  <a:solidFill>
                    <a:prstClr val="white"/>
                  </a:solidFill>
                  <a:latin typeface="Verdana"/>
                </a:rPr>
              </a:br>
              <a:r>
                <a:rPr lang="de-DE" sz="1050" kern="0" dirty="0">
                  <a:solidFill>
                    <a:prstClr val="white"/>
                  </a:solidFill>
                  <a:latin typeface="Verdana"/>
                </a:rPr>
                <a:t>ANALYTICAL BASIS</a:t>
              </a:r>
              <a:endParaRPr lang="en-GB" sz="1050" kern="0" dirty="0">
                <a:solidFill>
                  <a:prstClr val="white"/>
                </a:solidFill>
                <a:latin typeface="Verdana"/>
              </a:endParaRPr>
            </a:p>
          </p:txBody>
        </p:sp>
        <p:sp>
          <p:nvSpPr>
            <p:cNvPr id="21" name="Rectangle 12"/>
            <p:cNvSpPr/>
            <p:nvPr/>
          </p:nvSpPr>
          <p:spPr>
            <a:xfrm>
              <a:off x="1566517" y="2656551"/>
              <a:ext cx="3402894" cy="717015"/>
            </a:xfrm>
            <a:prstGeom prst="rect">
              <a:avLst/>
            </a:prstGeom>
            <a:solidFill>
              <a:srgbClr val="4F81BD">
                <a:alpha val="48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50" b="0" kern="0" dirty="0">
                  <a:solidFill>
                    <a:srgbClr val="000000"/>
                  </a:solidFill>
                  <a:latin typeface="Verdana"/>
                </a:rPr>
                <a:t>1. Overview and Process for </a:t>
              </a:r>
              <a:br>
                <a:rPr lang="de-DE" sz="1050" b="0" kern="0" dirty="0">
                  <a:solidFill>
                    <a:srgbClr val="000000"/>
                  </a:solidFill>
                  <a:latin typeface="Verdana"/>
                </a:rPr>
              </a:br>
              <a:r>
                <a:rPr lang="de-DE" sz="1050" b="0" kern="0" dirty="0">
                  <a:solidFill>
                    <a:srgbClr val="000000"/>
                  </a:solidFill>
                  <a:latin typeface="Verdana"/>
                </a:rPr>
                <a:t>Establishing the Plan</a:t>
              </a:r>
              <a:endParaRPr lang="en-GB" sz="1050" b="0" kern="0" dirty="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22" name="Rectangle 13"/>
            <p:cNvSpPr/>
            <p:nvPr/>
          </p:nvSpPr>
          <p:spPr>
            <a:xfrm>
              <a:off x="1563496" y="3723049"/>
              <a:ext cx="1528800" cy="2198060"/>
            </a:xfrm>
            <a:prstGeom prst="rect">
              <a:avLst/>
            </a:prstGeom>
            <a:solidFill>
              <a:srgbClr val="4F81BD">
                <a:alpha val="50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50" b="0" kern="0" dirty="0">
                  <a:solidFill>
                    <a:srgbClr val="000000"/>
                  </a:solidFill>
                  <a:latin typeface="Verdana"/>
                </a:rPr>
                <a:t>2. National Objectives </a:t>
              </a:r>
              <a:br>
                <a:rPr lang="en-GB" sz="1050" b="0" kern="0" dirty="0">
                  <a:solidFill>
                    <a:srgbClr val="000000"/>
                  </a:solidFill>
                  <a:latin typeface="Verdana"/>
                </a:rPr>
              </a:br>
              <a:r>
                <a:rPr lang="en-GB" sz="1050" b="0" kern="0" dirty="0">
                  <a:solidFill>
                    <a:srgbClr val="000000"/>
                  </a:solidFill>
                  <a:latin typeface="Verdana"/>
                </a:rPr>
                <a:t>and Targets</a:t>
              </a:r>
            </a:p>
          </p:txBody>
        </p:sp>
        <p:sp>
          <p:nvSpPr>
            <p:cNvPr id="23" name="Rectangle 14"/>
            <p:cNvSpPr/>
            <p:nvPr/>
          </p:nvSpPr>
          <p:spPr>
            <a:xfrm>
              <a:off x="3467019" y="3717243"/>
              <a:ext cx="1502392" cy="2196731"/>
            </a:xfrm>
            <a:prstGeom prst="rect">
              <a:avLst/>
            </a:prstGeom>
            <a:solidFill>
              <a:srgbClr val="4F81BD">
                <a:alpha val="50000"/>
              </a:srgbClr>
            </a:solidFill>
            <a:ln w="127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50" b="0" kern="0" dirty="0">
                  <a:solidFill>
                    <a:srgbClr val="000000"/>
                  </a:solidFill>
                  <a:latin typeface="Verdana"/>
                </a:rPr>
                <a:t>3. Policies and Measures</a:t>
              </a:r>
              <a:endParaRPr lang="en-GB" sz="1050" b="0" kern="0" dirty="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24" name="Rectangle 15"/>
            <p:cNvSpPr/>
            <p:nvPr/>
          </p:nvSpPr>
          <p:spPr>
            <a:xfrm>
              <a:off x="5474448" y="3717031"/>
              <a:ext cx="1457851" cy="2196942"/>
            </a:xfrm>
            <a:prstGeom prst="rect">
              <a:avLst/>
            </a:prstGeom>
            <a:solidFill>
              <a:srgbClr val="4F81BD">
                <a:alpha val="50000"/>
              </a:srgbClr>
            </a:solidFill>
            <a:ln w="127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50" b="0" kern="0" dirty="0">
                  <a:solidFill>
                    <a:srgbClr val="000000"/>
                  </a:solidFill>
                  <a:latin typeface="Verdana"/>
                </a:rPr>
                <a:t>4. Current Situation</a:t>
              </a:r>
              <a:br>
                <a:rPr lang="de-DE" sz="1050" b="0" kern="0" dirty="0">
                  <a:solidFill>
                    <a:srgbClr val="000000"/>
                  </a:solidFill>
                  <a:latin typeface="Verdana"/>
                </a:rPr>
              </a:br>
              <a:r>
                <a:rPr lang="de-DE" sz="1050" b="0" kern="0" dirty="0">
                  <a:solidFill>
                    <a:srgbClr val="000000"/>
                  </a:solidFill>
                  <a:latin typeface="Verdana"/>
                </a:rPr>
                <a:t>and Reference Projections</a:t>
              </a:r>
              <a:endParaRPr lang="en-GB" sz="1050" b="0" kern="0" dirty="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25" name="Rectangle 16"/>
            <p:cNvSpPr/>
            <p:nvPr/>
          </p:nvSpPr>
          <p:spPr>
            <a:xfrm>
              <a:off x="7317363" y="3717031"/>
              <a:ext cx="1457851" cy="2196942"/>
            </a:xfrm>
            <a:prstGeom prst="rect">
              <a:avLst/>
            </a:prstGeom>
            <a:solidFill>
              <a:srgbClr val="4F81BD">
                <a:alpha val="50000"/>
              </a:srgbClr>
            </a:solidFill>
            <a:ln w="1270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050" b="0" kern="0" dirty="0">
                  <a:solidFill>
                    <a:srgbClr val="000000"/>
                  </a:solidFill>
                  <a:latin typeface="Verdana"/>
                </a:rPr>
                <a:t>5. Impact Assessment of Policies and Measures</a:t>
              </a:r>
              <a:endParaRPr lang="en-GB" sz="1050" b="0" kern="0" dirty="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26" name="Rectangle 17"/>
            <p:cNvSpPr/>
            <p:nvPr/>
          </p:nvSpPr>
          <p:spPr>
            <a:xfrm>
              <a:off x="145224" y="4152491"/>
              <a:ext cx="1274519" cy="324000"/>
            </a:xfrm>
            <a:prstGeom prst="rect">
              <a:avLst/>
            </a:prstGeom>
            <a:solidFill>
              <a:srgbClr val="92D050">
                <a:alpha val="50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900" b="0" kern="0" dirty="0">
                  <a:solidFill>
                    <a:prstClr val="black"/>
                  </a:solidFill>
                  <a:latin typeface="Verdana"/>
                </a:rPr>
                <a:t>Decarbonisation</a:t>
              </a:r>
            </a:p>
          </p:txBody>
        </p:sp>
        <p:sp>
          <p:nvSpPr>
            <p:cNvPr id="27" name="Rectangle 18"/>
            <p:cNvSpPr/>
            <p:nvPr/>
          </p:nvSpPr>
          <p:spPr>
            <a:xfrm>
              <a:off x="145219" y="4512531"/>
              <a:ext cx="1274520" cy="324000"/>
            </a:xfrm>
            <a:prstGeom prst="rect">
              <a:avLst/>
            </a:prstGeom>
            <a:solidFill>
              <a:sysClr val="window" lastClr="FFFFFF">
                <a:lumMod val="65000"/>
                <a:alpha val="50000"/>
              </a:sys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900" b="0" kern="0" dirty="0">
                  <a:solidFill>
                    <a:prstClr val="black"/>
                  </a:solidFill>
                  <a:latin typeface="Verdana"/>
                </a:rPr>
                <a:t>Energy efficiency</a:t>
              </a:r>
            </a:p>
          </p:txBody>
        </p:sp>
        <p:sp>
          <p:nvSpPr>
            <p:cNvPr id="28" name="Rectangle 19"/>
            <p:cNvSpPr/>
            <p:nvPr/>
          </p:nvSpPr>
          <p:spPr>
            <a:xfrm>
              <a:off x="142164" y="5232041"/>
              <a:ext cx="1274519" cy="324000"/>
            </a:xfrm>
            <a:prstGeom prst="rect">
              <a:avLst/>
            </a:prstGeom>
            <a:solidFill>
              <a:srgbClr val="1F497D">
                <a:alpha val="50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900" b="0" kern="0" dirty="0">
                  <a:solidFill>
                    <a:prstClr val="white"/>
                  </a:solidFill>
                  <a:latin typeface="Verdana"/>
                </a:rPr>
                <a:t>Internal market</a:t>
              </a:r>
            </a:p>
          </p:txBody>
        </p:sp>
        <p:sp>
          <p:nvSpPr>
            <p:cNvPr id="29" name="Rectangle 20"/>
            <p:cNvSpPr/>
            <p:nvPr/>
          </p:nvSpPr>
          <p:spPr>
            <a:xfrm>
              <a:off x="145223" y="5592651"/>
              <a:ext cx="1274520" cy="324000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900" b="0" kern="0" dirty="0">
                  <a:solidFill>
                    <a:prstClr val="black"/>
                  </a:solidFill>
                  <a:latin typeface="Verdana"/>
                </a:rPr>
                <a:t>R&amp;I and Competitiveness</a:t>
              </a:r>
            </a:p>
          </p:txBody>
        </p:sp>
        <p:sp>
          <p:nvSpPr>
            <p:cNvPr id="30" name="Rectangle 21"/>
            <p:cNvSpPr/>
            <p:nvPr/>
          </p:nvSpPr>
          <p:spPr>
            <a:xfrm>
              <a:off x="135260" y="4872571"/>
              <a:ext cx="1291886" cy="324000"/>
            </a:xfrm>
            <a:prstGeom prst="rect">
              <a:avLst/>
            </a:prstGeom>
            <a:solidFill>
              <a:srgbClr val="FF5050">
                <a:alpha val="50000"/>
              </a:srgbClr>
            </a:soli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900" b="0" kern="0" dirty="0">
                  <a:solidFill>
                    <a:prstClr val="black"/>
                  </a:solidFill>
                  <a:latin typeface="Verdana"/>
                </a:rPr>
                <a:t>Energy security</a:t>
              </a:r>
            </a:p>
          </p:txBody>
        </p:sp>
        <p:sp>
          <p:nvSpPr>
            <p:cNvPr id="31" name="Rectangle 22"/>
            <p:cNvSpPr/>
            <p:nvPr/>
          </p:nvSpPr>
          <p:spPr>
            <a:xfrm>
              <a:off x="142409" y="3723049"/>
              <a:ext cx="1274273" cy="2193602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ysDash"/>
            </a:ln>
            <a:effectLst/>
          </p:spPr>
          <p:txBody>
            <a:bodyPr rtlCol="0" anchor="t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800" kern="0" dirty="0">
                  <a:solidFill>
                    <a:prstClr val="black"/>
                  </a:solidFill>
                  <a:latin typeface="Verdana"/>
                </a:rPr>
                <a:t>ENERGY UNION DIMENSIONS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66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7504" y="1393932"/>
            <a:ext cx="8784976" cy="4104457"/>
          </a:xfrm>
        </p:spPr>
        <p:txBody>
          <a:bodyPr>
            <a:noAutofit/>
          </a:bodyPr>
          <a:lstStyle/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400" dirty="0">
                <a:cs typeface="Times New Roman" panose="02020603050405020304" pitchFamily="18" charset="0"/>
              </a:rPr>
              <a:t>NECP omogućava koordinaciju i dijalog</a:t>
            </a:r>
          </a:p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400" dirty="0">
                <a:cs typeface="Times New Roman" panose="02020603050405020304" pitchFamily="18" charset="0"/>
              </a:rPr>
              <a:t>Omogućava sigurnost u pogledu planiranja za poslovni svijet</a:t>
            </a:r>
          </a:p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400" dirty="0">
                <a:cs typeface="Times New Roman" panose="02020603050405020304" pitchFamily="18" charset="0"/>
              </a:rPr>
              <a:t>Poklapa </a:t>
            </a:r>
            <a:r>
              <a:rPr lang="hr-HR" sz="2400" dirty="0" smtClean="0">
                <a:cs typeface="Times New Roman" panose="02020603050405020304" pitchFamily="18" charset="0"/>
              </a:rPr>
              <a:t>se s </a:t>
            </a:r>
            <a:r>
              <a:rPr lang="hr-HR" sz="2400" dirty="0">
                <a:cs typeface="Times New Roman" panose="02020603050405020304" pitchFamily="18" charset="0"/>
              </a:rPr>
              <a:t>ciklusima </a:t>
            </a:r>
            <a:r>
              <a:rPr lang="hr-HR" sz="2400" dirty="0" smtClean="0">
                <a:cs typeface="Times New Roman" panose="02020603050405020304" pitchFamily="18" charset="0"/>
              </a:rPr>
              <a:t>Pariškog sporazuma</a:t>
            </a:r>
            <a:endParaRPr lang="hr-HR" sz="2400" dirty="0">
              <a:cs typeface="Times New Roman" panose="02020603050405020304" pitchFamily="18" charset="0"/>
            </a:endParaRPr>
          </a:p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endParaRPr lang="hr-HR" sz="2400" b="1" dirty="0" smtClean="0">
              <a:cs typeface="Times New Roman" panose="02020603050405020304" pitchFamily="18" charset="0"/>
            </a:endParaRPr>
          </a:p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400" dirty="0" smtClean="0">
                <a:cs typeface="Times New Roman" panose="02020603050405020304" pitchFamily="18" charset="0"/>
              </a:rPr>
              <a:t>Planovi </a:t>
            </a:r>
            <a:r>
              <a:rPr lang="hr-HR" sz="2400" dirty="0">
                <a:cs typeface="Times New Roman" panose="02020603050405020304" pitchFamily="18" charset="0"/>
              </a:rPr>
              <a:t>se ažuriraju u obliku nacrta do 30. lipnja 2023. i u konačnom obliku do 30. lipnja 2024., zatim do 1. siječnja 2033. i 1. siječnja 2034. te svakih 10 godina nakon toga (čl. 14.) </a:t>
            </a:r>
            <a:endParaRPr lang="hr-HR" sz="2400" dirty="0" smtClean="0">
              <a:cs typeface="Times New Roman" panose="02020603050405020304" pitchFamily="18" charset="0"/>
            </a:endParaRPr>
          </a:p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endParaRPr lang="hr-HR" sz="2400" dirty="0" smtClean="0">
              <a:cs typeface="Times New Roman" panose="02020603050405020304" pitchFamily="18" charset="0"/>
            </a:endParaRPr>
          </a:p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800" dirty="0" smtClean="0">
                <a:cs typeface="Times New Roman" panose="02020603050405020304" pitchFamily="18" charset="0"/>
              </a:rPr>
              <a:t>iterativni </a:t>
            </a:r>
            <a:r>
              <a:rPr lang="hr-HR" sz="2800" dirty="0">
                <a:cs typeface="Times New Roman" panose="02020603050405020304" pitchFamily="18" charset="0"/>
              </a:rPr>
              <a:t>postupak s Komisijom putem preporuka</a:t>
            </a:r>
          </a:p>
          <a:p>
            <a:pPr marL="203597" indent="-203597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endParaRPr lang="hr-HR" sz="2300" dirty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5B7F427-6164-4CF3-9903-55130164E3CA}"/>
              </a:ext>
            </a:extLst>
          </p:cNvPr>
          <p:cNvSpPr txBox="1">
            <a:spLocks/>
          </p:cNvSpPr>
          <p:nvPr/>
        </p:nvSpPr>
        <p:spPr>
          <a:xfrm>
            <a:off x="3422531" y="143538"/>
            <a:ext cx="5469949" cy="846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r-HR" sz="2400" b="1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Pravokutnik 1"/>
          <p:cNvSpPr/>
          <p:nvPr/>
        </p:nvSpPr>
        <p:spPr>
          <a:xfrm>
            <a:off x="3073400" y="266100"/>
            <a:ext cx="5459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Integrirani energetski i klimatski planovi</a:t>
            </a:r>
            <a:endParaRPr lang="en-GB" sz="24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2" y="916110"/>
            <a:ext cx="9144000" cy="13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6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67" y="889103"/>
            <a:ext cx="9144000" cy="13289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5B7F427-6164-4CF3-9903-55130164E3CA}"/>
              </a:ext>
            </a:extLst>
          </p:cNvPr>
          <p:cNvSpPr txBox="1">
            <a:spLocks/>
          </p:cNvSpPr>
          <p:nvPr/>
        </p:nvSpPr>
        <p:spPr>
          <a:xfrm>
            <a:off x="3422531" y="143538"/>
            <a:ext cx="5469949" cy="846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r-HR" sz="2400" b="1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Pravokutnik 1"/>
          <p:cNvSpPr/>
          <p:nvPr/>
        </p:nvSpPr>
        <p:spPr>
          <a:xfrm>
            <a:off x="3392815" y="215886"/>
            <a:ext cx="5334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Javno savjetovanje i regionalna suradnja</a:t>
            </a:r>
            <a:endParaRPr lang="en-GB" sz="24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9" name="Content Placeholder 5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972258" y="1022138"/>
            <a:ext cx="6192030" cy="1830798"/>
          </a:xfrm>
          <a:prstGeom prst="rect">
            <a:avLst/>
          </a:prstGeom>
        </p:spPr>
      </p:pic>
      <p:sp>
        <p:nvSpPr>
          <p:cNvPr id="4" name="Pravokutnik 3"/>
          <p:cNvSpPr/>
          <p:nvPr/>
        </p:nvSpPr>
        <p:spPr>
          <a:xfrm>
            <a:off x="395536" y="2726125"/>
            <a:ext cx="82912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400" dirty="0" smtClean="0"/>
              <a:t>Javnosti treba rano i učinkovito sudjelovati u pripremi nacionalnog energetskog i klimatskog plana (NECP) kao i dugoročne strategije (LTS) (čl. 10.)</a:t>
            </a:r>
          </a:p>
          <a:p>
            <a:endParaRPr lang="hr-HR" sz="2400" dirty="0" smtClean="0"/>
          </a:p>
          <a:p>
            <a:pPr algn="just"/>
            <a:r>
              <a:rPr lang="hr-HR" sz="2400" dirty="0" smtClean="0"/>
              <a:t>Države članice trebale bi uspostaviti dijalog o klimi i energiji na više </a:t>
            </a:r>
            <a:r>
              <a:rPr lang="hr-HR" sz="2400" dirty="0" smtClean="0"/>
              <a:t>razina, uključujući lokalnu, </a:t>
            </a:r>
            <a:r>
              <a:rPr lang="hr-HR" sz="2400" dirty="0" smtClean="0"/>
              <a:t>za aktivno sudjelovanje i raspravu o scenarijima za energetske i klimatske politike, uključujući dugoročne, te za reviziju napretka (čl. 11.)</a:t>
            </a:r>
          </a:p>
          <a:p>
            <a:endParaRPr lang="hr-HR" sz="2400" dirty="0" smtClean="0"/>
          </a:p>
          <a:p>
            <a:r>
              <a:rPr lang="hr-HR" sz="2400" dirty="0" smtClean="0"/>
              <a:t>Države članice za utvrđivanje mogućnosti regionalne suradnje i savjetovanje sa susjednim državama članicama (čl. 12.)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5627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6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0431"/>
            <a:ext cx="9144000" cy="13289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1" name="Pravokutnik 10"/>
          <p:cNvSpPr/>
          <p:nvPr/>
        </p:nvSpPr>
        <p:spPr>
          <a:xfrm>
            <a:off x="4704209" y="231400"/>
            <a:ext cx="2075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 smtClean="0"/>
              <a:t>ULOGA JLP(R)S</a:t>
            </a:r>
            <a:endParaRPr lang="en-GB" sz="24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4589" y="1093322"/>
            <a:ext cx="8229600" cy="4617473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1800" b="1" u="sng" dirty="0" smtClean="0"/>
              <a:t>Dati doprinos smanjenju emisija stakleničkih plinova i 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1800" b="1" u="sng" dirty="0" smtClean="0"/>
              <a:t>Postizanju nacionalnih klimatskih ciljeva!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1800" dirty="0" smtClean="0"/>
              <a:t>Županije</a:t>
            </a:r>
            <a:r>
              <a:rPr lang="hr-HR" sz="1800" dirty="0"/>
              <a:t>, Grad Zagreb i veliki gradovi </a:t>
            </a:r>
            <a:r>
              <a:rPr lang="hr-HR" sz="1800" dirty="0" smtClean="0"/>
              <a:t>trebaju: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1800" dirty="0" smtClean="0"/>
              <a:t>Donijeti krovne dokumente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800" dirty="0"/>
              <a:t>Program ublažavanja klimatskih promjena, prilagodbe klimatskim promjenama i zaštite ozonskog sloja koji je sastavni dio Programa zaštite </a:t>
            </a:r>
            <a:r>
              <a:rPr lang="hr-HR" sz="1800" dirty="0" smtClean="0"/>
              <a:t>okoliša (</a:t>
            </a:r>
            <a:r>
              <a:rPr lang="hr-HR" sz="1800" dirty="0" err="1" smtClean="0"/>
              <a:t>čl</a:t>
            </a:r>
            <a:r>
              <a:rPr lang="hr-HR" sz="1800" dirty="0" smtClean="0"/>
              <a:t> </a:t>
            </a:r>
            <a:r>
              <a:rPr lang="hr-HR" sz="1800" dirty="0"/>
              <a:t>19. Zakona o klimatskim promjenama i zaštiti ozonskog </a:t>
            </a:r>
            <a:r>
              <a:rPr lang="hr-HR" sz="1800" dirty="0" smtClean="0"/>
              <a:t>sloja)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800" dirty="0" smtClean="0"/>
              <a:t>Programa </a:t>
            </a:r>
            <a:r>
              <a:rPr lang="hr-HR" sz="1800" dirty="0"/>
              <a:t>zaštite </a:t>
            </a:r>
            <a:r>
              <a:rPr lang="hr-HR" sz="1800" dirty="0" smtClean="0"/>
              <a:t>okoliša (čl. 53</a:t>
            </a:r>
            <a:r>
              <a:rPr lang="hr-HR" sz="1800" dirty="0"/>
              <a:t>. </a:t>
            </a:r>
            <a:r>
              <a:rPr lang="hr-HR" sz="1800" dirty="0" smtClean="0"/>
              <a:t>Zakona </a:t>
            </a:r>
            <a:r>
              <a:rPr lang="hr-HR" sz="1800" dirty="0"/>
              <a:t>o zaštiti </a:t>
            </a:r>
            <a:r>
              <a:rPr lang="hr-HR" sz="1800" dirty="0" smtClean="0"/>
              <a:t>okoliša)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sz="1800" dirty="0" smtClean="0"/>
              <a:t>Donijeti sektorske dokumente</a:t>
            </a:r>
            <a:endParaRPr lang="hr-H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800" dirty="0" smtClean="0"/>
              <a:t>Akcijski </a:t>
            </a:r>
            <a:r>
              <a:rPr lang="hr-HR" sz="1800" dirty="0"/>
              <a:t>plan energetske </a:t>
            </a:r>
            <a:r>
              <a:rPr lang="hr-HR" sz="1800" dirty="0" smtClean="0"/>
              <a:t>učinkovitosti (čl. </a:t>
            </a:r>
            <a:r>
              <a:rPr lang="hr-HR" sz="1800" dirty="0"/>
              <a:t>11. Zakona o energetskoj </a:t>
            </a:r>
            <a:r>
              <a:rPr lang="hr-HR" sz="1800" dirty="0" smtClean="0"/>
              <a:t>učinkovitosti)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sz="1800" dirty="0" smtClean="0"/>
              <a:t>… </a:t>
            </a:r>
            <a:endParaRPr lang="hr-HR" sz="18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534330" y="5814224"/>
            <a:ext cx="8149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 smtClean="0"/>
              <a:t>Sporazum gradonačelnika i SECAP dobrovoljna međunarodna inicijativa namijenjena svim JLP(R)S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5150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4FD4-356A-4C05-8667-D669F91A5739}" type="slidenum">
              <a:rPr lang="en-GB" smtClean="0"/>
              <a:t>7</a:t>
            </a:fld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0431"/>
            <a:ext cx="9144000" cy="13289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800" dirty="0" smtClean="0"/>
              <a:t>Treba iskoristiti sredstva iz raznih fondova za provedbu </a:t>
            </a:r>
            <a:r>
              <a:rPr lang="hr-HR" sz="2800" dirty="0" err="1" smtClean="0"/>
              <a:t>niskougljičnih</a:t>
            </a:r>
            <a:r>
              <a:rPr lang="hr-HR" sz="2800" dirty="0" smtClean="0"/>
              <a:t> mjera iz usvojenih planskih dokumenata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800" dirty="0"/>
              <a:t>Integrirani teritorijalni program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800" dirty="0" smtClean="0"/>
              <a:t>EU fondovi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800" dirty="0" smtClean="0"/>
              <a:t>PKK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800" dirty="0" smtClean="0"/>
              <a:t>FZOEU</a:t>
            </a:r>
          </a:p>
        </p:txBody>
      </p:sp>
      <p:sp>
        <p:nvSpPr>
          <p:cNvPr id="12" name="Pravokutnik 11"/>
          <p:cNvSpPr/>
          <p:nvPr/>
        </p:nvSpPr>
        <p:spPr>
          <a:xfrm>
            <a:off x="4704209" y="231400"/>
            <a:ext cx="30236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/>
              <a:t>IZVORI FINANCIRANJA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064991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1307500"/>
            <a:ext cx="8712968" cy="3888432"/>
          </a:xfrm>
        </p:spPr>
        <p:txBody>
          <a:bodyPr>
            <a:noAutofit/>
          </a:bodyPr>
          <a:lstStyle/>
          <a:p>
            <a:pPr marL="0" indent="0" algn="just">
              <a:buClr>
                <a:srgbClr val="78B428"/>
              </a:buClr>
              <a:buNone/>
            </a:pPr>
            <a:r>
              <a:rPr lang="hr-HR" sz="2200" dirty="0" smtClean="0">
                <a:cs typeface="Times New Roman" panose="02020603050405020304" pitchFamily="18" charset="0"/>
              </a:rPr>
              <a:t>Do </a:t>
            </a:r>
            <a:r>
              <a:rPr lang="hr-HR" sz="2200" b="1" dirty="0">
                <a:cs typeface="Times New Roman" panose="02020603050405020304" pitchFamily="18" charset="0"/>
              </a:rPr>
              <a:t>15. ožujka 2023. </a:t>
            </a:r>
            <a:r>
              <a:rPr lang="hr-HR" sz="2200" dirty="0">
                <a:cs typeface="Times New Roman" panose="02020603050405020304" pitchFamily="18" charset="0"/>
              </a:rPr>
              <a:t>i svake dvije godine nakon toga: integrirano </a:t>
            </a:r>
            <a:r>
              <a:rPr lang="hr-HR" sz="2200" b="1" dirty="0">
                <a:cs typeface="Times New Roman" panose="02020603050405020304" pitchFamily="18" charset="0"/>
              </a:rPr>
              <a:t>izvješćivanje </a:t>
            </a:r>
            <a:r>
              <a:rPr lang="hr-HR" sz="2200" dirty="0">
                <a:cs typeface="Times New Roman" panose="02020603050405020304" pitchFamily="18" charset="0"/>
              </a:rPr>
              <a:t>država članica o statusu provedbe nacionalnih planova u svih 5 dimenzija energetske unije, uključujući između ostalog</a:t>
            </a:r>
            <a:r>
              <a:rPr lang="hr-HR" sz="2200" dirty="0" smtClean="0">
                <a:cs typeface="Times New Roman" panose="02020603050405020304" pitchFamily="18" charset="0"/>
              </a:rPr>
              <a:t>:</a:t>
            </a:r>
          </a:p>
          <a:p>
            <a:pPr marL="539750" indent="-184150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200" dirty="0" smtClean="0">
                <a:cs typeface="Times New Roman" panose="02020603050405020304" pitchFamily="18" charset="0"/>
              </a:rPr>
              <a:t>Izvješćivanje </a:t>
            </a:r>
            <a:r>
              <a:rPr lang="hr-HR" sz="2200" dirty="0">
                <a:cs typeface="Times New Roman" panose="02020603050405020304" pitchFamily="18" charset="0"/>
              </a:rPr>
              <a:t>o napretku prema ciljevima, ciljevima i doprinosima </a:t>
            </a:r>
            <a:r>
              <a:rPr lang="hr-HR" sz="2200" dirty="0" smtClean="0">
                <a:cs typeface="Times New Roman" panose="02020603050405020304" pitchFamily="18" charset="0"/>
              </a:rPr>
              <a:t>NECP-a</a:t>
            </a:r>
          </a:p>
          <a:p>
            <a:pPr marL="539750" indent="-184150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200" dirty="0" smtClean="0">
                <a:cs typeface="Times New Roman" panose="02020603050405020304" pitchFamily="18" charset="0"/>
              </a:rPr>
              <a:t>Provedba </a:t>
            </a:r>
            <a:r>
              <a:rPr lang="hr-HR" sz="2200" dirty="0">
                <a:cs typeface="Times New Roman" panose="02020603050405020304" pitchFamily="18" charset="0"/>
              </a:rPr>
              <a:t>politika i </a:t>
            </a:r>
            <a:r>
              <a:rPr lang="hr-HR" sz="2200" dirty="0" smtClean="0">
                <a:cs typeface="Times New Roman" panose="02020603050405020304" pitchFamily="18" charset="0"/>
              </a:rPr>
              <a:t>mjera</a:t>
            </a:r>
          </a:p>
          <a:p>
            <a:pPr marL="539750" indent="-184150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200" dirty="0" smtClean="0">
                <a:cs typeface="Times New Roman" panose="02020603050405020304" pitchFamily="18" charset="0"/>
              </a:rPr>
              <a:t>Napredak </a:t>
            </a:r>
            <a:r>
              <a:rPr lang="hr-HR" sz="2200" dirty="0">
                <a:cs typeface="Times New Roman" panose="02020603050405020304" pitchFamily="18" charset="0"/>
              </a:rPr>
              <a:t>u uspostavi dijaloga o klimi i energiji na više razina </a:t>
            </a:r>
            <a:endParaRPr lang="hr-HR" sz="2200" dirty="0" smtClean="0">
              <a:cs typeface="Times New Roman" panose="02020603050405020304" pitchFamily="18" charset="0"/>
            </a:endParaRPr>
          </a:p>
          <a:p>
            <a:pPr marL="539750" indent="-184150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200" dirty="0" smtClean="0">
                <a:cs typeface="Times New Roman" panose="02020603050405020304" pitchFamily="18" charset="0"/>
              </a:rPr>
              <a:t>Prilagodba</a:t>
            </a:r>
          </a:p>
          <a:p>
            <a:pPr marL="539750" indent="-184150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200" dirty="0" smtClean="0">
                <a:cs typeface="Times New Roman" panose="02020603050405020304" pitchFamily="18" charset="0"/>
              </a:rPr>
              <a:t>Procjene </a:t>
            </a:r>
            <a:r>
              <a:rPr lang="hr-HR" sz="2200" dirty="0">
                <a:cs typeface="Times New Roman" panose="02020603050405020304" pitchFamily="18" charset="0"/>
              </a:rPr>
              <a:t>utjecaja na kakvoću zraka i emisije onečišćujućih tvari u </a:t>
            </a:r>
            <a:r>
              <a:rPr lang="hr-HR" sz="2200" dirty="0" smtClean="0">
                <a:cs typeface="Times New Roman" panose="02020603050405020304" pitchFamily="18" charset="0"/>
              </a:rPr>
              <a:t>zrak</a:t>
            </a:r>
          </a:p>
          <a:p>
            <a:pPr marL="539750" indent="-184150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200" dirty="0" smtClean="0">
                <a:cs typeface="Times New Roman" panose="02020603050405020304" pitchFamily="18" charset="0"/>
              </a:rPr>
              <a:t>Informacije </a:t>
            </a:r>
            <a:r>
              <a:rPr lang="hr-HR" sz="2200" dirty="0">
                <a:cs typeface="Times New Roman" panose="02020603050405020304" pitchFamily="18" charset="0"/>
              </a:rPr>
              <a:t>o tome kako su preporuke Komisije </a:t>
            </a:r>
            <a:r>
              <a:rPr lang="hr-HR" sz="2200" dirty="0" smtClean="0">
                <a:cs typeface="Times New Roman" panose="02020603050405020304" pitchFamily="18" charset="0"/>
              </a:rPr>
              <a:t>adresirane</a:t>
            </a:r>
          </a:p>
          <a:p>
            <a:pPr marL="539750" indent="-184150" algn="just">
              <a:buClr>
                <a:srgbClr val="78B428"/>
              </a:buClr>
              <a:buFont typeface="Arial" panose="020B0604020202020204" pitchFamily="34" charset="0"/>
              <a:buChar char="•"/>
            </a:pPr>
            <a:r>
              <a:rPr lang="hr-HR" sz="2200" dirty="0" smtClean="0">
                <a:cs typeface="Times New Roman" panose="02020603050405020304" pitchFamily="18" charset="0"/>
              </a:rPr>
              <a:t>Nacionalni </a:t>
            </a:r>
            <a:r>
              <a:rPr lang="hr-HR" sz="2200" dirty="0">
                <a:cs typeface="Times New Roman" panose="02020603050405020304" pitchFamily="18" charset="0"/>
              </a:rPr>
              <a:t>ciljevi postupnog ukidanja energetskih subvencija, posebno za fosilna goriva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2531" y="3678088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350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6441"/>
            <a:ext cx="9144000" cy="13289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5B7F427-6164-4CF3-9903-55130164E3CA}"/>
              </a:ext>
            </a:extLst>
          </p:cNvPr>
          <p:cNvSpPr txBox="1">
            <a:spLocks/>
          </p:cNvSpPr>
          <p:nvPr/>
        </p:nvSpPr>
        <p:spPr>
          <a:xfrm>
            <a:off x="3422531" y="143538"/>
            <a:ext cx="5469949" cy="846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r-HR" sz="2400" b="1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Pravokutnik 1"/>
          <p:cNvSpPr/>
          <p:nvPr/>
        </p:nvSpPr>
        <p:spPr>
          <a:xfrm>
            <a:off x="2627784" y="219934"/>
            <a:ext cx="6703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Integrirana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izvješća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 o </a:t>
            </a:r>
            <a:r>
              <a:rPr lang="en-GB" sz="2400" b="1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napretku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provedbe</a:t>
            </a:r>
            <a:r>
              <a:rPr lang="en-GB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 NECP-ova</a:t>
            </a:r>
          </a:p>
        </p:txBody>
      </p:sp>
    </p:spTree>
    <p:extLst>
      <p:ext uri="{BB962C8B-B14F-4D97-AF65-F5344CB8AC3E}">
        <p14:creationId xmlns:p14="http://schemas.microsoft.com/office/powerpoint/2010/main" val="23667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132891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8" t="20463" r="12325" b="21560"/>
          <a:stretch/>
        </p:blipFill>
        <p:spPr>
          <a:xfrm>
            <a:off x="0" y="188640"/>
            <a:ext cx="2592288" cy="80125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68234" y="2266697"/>
            <a:ext cx="8014064" cy="3034511"/>
          </a:xfrm>
        </p:spPr>
        <p:txBody>
          <a:bodyPr>
            <a:normAutofit/>
          </a:bodyPr>
          <a:lstStyle/>
          <a:p>
            <a:pPr algn="ctr"/>
            <a:endParaRPr lang="en-GB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5B7F427-6164-4CF3-9903-55130164E3CA}"/>
              </a:ext>
            </a:extLst>
          </p:cNvPr>
          <p:cNvSpPr txBox="1">
            <a:spLocks/>
          </p:cNvSpPr>
          <p:nvPr/>
        </p:nvSpPr>
        <p:spPr>
          <a:xfrm>
            <a:off x="5508104" y="143538"/>
            <a:ext cx="3384376" cy="846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r-HR" sz="2400" dirty="0"/>
          </a:p>
        </p:txBody>
      </p:sp>
      <p:sp>
        <p:nvSpPr>
          <p:cNvPr id="4" name="Pravokutnik 3"/>
          <p:cNvSpPr/>
          <p:nvPr/>
        </p:nvSpPr>
        <p:spPr>
          <a:xfrm>
            <a:off x="3635896" y="284030"/>
            <a:ext cx="2739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err="1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Vremensk</a:t>
            </a:r>
            <a:r>
              <a:rPr lang="hr-HR" sz="2400" b="1" dirty="0"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cs typeface="Times New Roman" panose="02020603050405020304" pitchFamily="18" charset="0"/>
              </a:rPr>
              <a:t>i raspored</a:t>
            </a:r>
            <a:endParaRPr lang="en-GB" sz="24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107505" y="1454880"/>
            <a:ext cx="8784976" cy="503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4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9838</TotalTime>
  <Words>1661</Words>
  <Application>Microsoft Office PowerPoint</Application>
  <PresentationFormat>Prikaz na zaslonu (4:3)</PresentationFormat>
  <Paragraphs>211</Paragraphs>
  <Slides>20</Slides>
  <Notes>14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9" baseType="lpstr">
      <vt:lpstr>Arial</vt:lpstr>
      <vt:lpstr>Calibri</vt:lpstr>
      <vt:lpstr>Fira Sans Extra Condensed</vt:lpstr>
      <vt:lpstr>Latha</vt:lpstr>
      <vt:lpstr>Roboto</vt:lpstr>
      <vt:lpstr>Times New Roman</vt:lpstr>
      <vt:lpstr>Verdana</vt:lpstr>
      <vt:lpstr>Wingdings</vt:lpstr>
      <vt:lpstr>Office Theme</vt:lpstr>
      <vt:lpstr>NECP NOVE OBVEZE 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Politika raspodjele tereta i ostale okolišne politike</vt:lpstr>
      <vt:lpstr>PowerPoint prezentacija</vt:lpstr>
      <vt:lpstr>PowerPoint prezentacija</vt:lpstr>
      <vt:lpstr>PowerPoint prezentacija</vt:lpstr>
      <vt:lpstr>HVALA NA PAŽNJI!</vt:lpstr>
    </vt:vector>
  </TitlesOfParts>
  <Company>XXX 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Krunoslav Franetic</dc:creator>
  <cp:lastModifiedBy>MINGOR</cp:lastModifiedBy>
  <cp:revision>481</cp:revision>
  <cp:lastPrinted>2023-05-17T12:43:25Z</cp:lastPrinted>
  <dcterms:created xsi:type="dcterms:W3CDTF">2014-02-10T10:32:16Z</dcterms:created>
  <dcterms:modified xsi:type="dcterms:W3CDTF">2023-05-17T15:01:16Z</dcterms:modified>
</cp:coreProperties>
</file>